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Montserrat" panose="00000500000000000000" pitchFamily="2" charset="0"/>
      <p:regular r:id="rId12"/>
    </p:embeddedFont>
    <p:embeddedFont>
      <p:font typeface="Montserrat Bold" panose="00000800000000000000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0" y="10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www.youtube.com/watch?v=ci2lBpOXncc" TargetMode="Externa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lWBmUUutL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007237" y="7371055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6025" y="5149349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60001" y="571353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679276" y="8478337"/>
            <a:ext cx="4350945" cy="1559927"/>
            <a:chOff x="0" y="0"/>
            <a:chExt cx="1559280" cy="55904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59280" cy="559042"/>
            </a:xfrm>
            <a:custGeom>
              <a:avLst/>
              <a:gdLst/>
              <a:ahLst/>
              <a:cxnLst/>
              <a:rect l="l" t="t" r="r" b="b"/>
              <a:pathLst>
                <a:path w="1559280" h="559042">
                  <a:moveTo>
                    <a:pt x="65837" y="0"/>
                  </a:moveTo>
                  <a:lnTo>
                    <a:pt x="1493444" y="0"/>
                  </a:lnTo>
                  <a:cubicBezTo>
                    <a:pt x="1529804" y="0"/>
                    <a:pt x="1559280" y="29476"/>
                    <a:pt x="1559280" y="65837"/>
                  </a:cubicBezTo>
                  <a:lnTo>
                    <a:pt x="1559280" y="493206"/>
                  </a:lnTo>
                  <a:cubicBezTo>
                    <a:pt x="1559280" y="529566"/>
                    <a:pt x="1529804" y="559042"/>
                    <a:pt x="1493444" y="559042"/>
                  </a:cubicBezTo>
                  <a:lnTo>
                    <a:pt x="65837" y="559042"/>
                  </a:lnTo>
                  <a:cubicBezTo>
                    <a:pt x="29476" y="559042"/>
                    <a:pt x="0" y="529566"/>
                    <a:pt x="0" y="493206"/>
                  </a:cubicBezTo>
                  <a:lnTo>
                    <a:pt x="0" y="65837"/>
                  </a:lnTo>
                  <a:cubicBezTo>
                    <a:pt x="0" y="29476"/>
                    <a:pt x="29476" y="0"/>
                    <a:pt x="65837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1559280" cy="5780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460159" y="1694722"/>
            <a:ext cx="8896498" cy="5357072"/>
            <a:chOff x="0" y="0"/>
            <a:chExt cx="3188304" cy="191985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88304" cy="1919854"/>
            </a:xfrm>
            <a:custGeom>
              <a:avLst/>
              <a:gdLst/>
              <a:ahLst/>
              <a:cxnLst/>
              <a:rect l="l" t="t" r="r" b="b"/>
              <a:pathLst>
                <a:path w="3188304" h="1919854">
                  <a:moveTo>
                    <a:pt x="32198" y="0"/>
                  </a:moveTo>
                  <a:lnTo>
                    <a:pt x="3156106" y="0"/>
                  </a:lnTo>
                  <a:cubicBezTo>
                    <a:pt x="3173889" y="0"/>
                    <a:pt x="3188304" y="14416"/>
                    <a:pt x="3188304" y="32198"/>
                  </a:cubicBezTo>
                  <a:lnTo>
                    <a:pt x="3188304" y="1887656"/>
                  </a:lnTo>
                  <a:cubicBezTo>
                    <a:pt x="3188304" y="1905438"/>
                    <a:pt x="3173889" y="1919854"/>
                    <a:pt x="3156106" y="1919854"/>
                  </a:cubicBezTo>
                  <a:lnTo>
                    <a:pt x="32198" y="1919854"/>
                  </a:lnTo>
                  <a:cubicBezTo>
                    <a:pt x="14416" y="1919854"/>
                    <a:pt x="0" y="1905438"/>
                    <a:pt x="0" y="1887656"/>
                  </a:cubicBezTo>
                  <a:lnTo>
                    <a:pt x="0" y="32198"/>
                  </a:lnTo>
                  <a:cubicBezTo>
                    <a:pt x="0" y="14416"/>
                    <a:pt x="14416" y="0"/>
                    <a:pt x="3219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19050"/>
              <a:ext cx="3188304" cy="19389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>
            <a:off x="7619560" y="4373258"/>
            <a:ext cx="2577696" cy="2142727"/>
          </a:xfrm>
          <a:custGeom>
            <a:avLst/>
            <a:gdLst/>
            <a:ahLst/>
            <a:cxnLst/>
            <a:rect l="l" t="t" r="r" b="b"/>
            <a:pathLst>
              <a:path w="2577696" h="2142727">
                <a:moveTo>
                  <a:pt x="0" y="0"/>
                </a:moveTo>
                <a:lnTo>
                  <a:pt x="2577697" y="0"/>
                </a:lnTo>
                <a:lnTo>
                  <a:pt x="2577697" y="2142727"/>
                </a:lnTo>
                <a:lnTo>
                  <a:pt x="0" y="214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8" name="TextBox 18"/>
          <p:cNvSpPr txBox="1"/>
          <p:nvPr/>
        </p:nvSpPr>
        <p:spPr>
          <a:xfrm>
            <a:off x="3303646" y="2347363"/>
            <a:ext cx="11209525" cy="165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80"/>
              </a:lnSpc>
            </a:pPr>
            <a:r>
              <a:rPr lang="en-US" sz="6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LESSON 1 </a:t>
            </a:r>
          </a:p>
          <a:p>
            <a:pPr algn="ctr">
              <a:lnSpc>
                <a:spcPts val="6480"/>
              </a:lnSpc>
            </a:pPr>
            <a:r>
              <a:rPr lang="en-US" sz="6000">
                <a:solidFill>
                  <a:srgbClr val="E9AC60"/>
                </a:solidFill>
                <a:latin typeface="Montserrat"/>
                <a:ea typeface="Montserrat"/>
                <a:cs typeface="Montserrat"/>
                <a:sym typeface="Montserrat"/>
              </a:rPr>
              <a:t>Music in care</a:t>
            </a:r>
          </a:p>
        </p:txBody>
      </p:sp>
      <p:sp>
        <p:nvSpPr>
          <p:cNvPr id="19" name="Freeform 19"/>
          <p:cNvSpPr/>
          <p:nvPr/>
        </p:nvSpPr>
        <p:spPr>
          <a:xfrm>
            <a:off x="14114518" y="8943886"/>
            <a:ext cx="3480462" cy="689025"/>
          </a:xfrm>
          <a:custGeom>
            <a:avLst/>
            <a:gdLst/>
            <a:ahLst/>
            <a:cxnLst/>
            <a:rect l="l" t="t" r="r" b="b"/>
            <a:pathLst>
              <a:path w="3480462" h="689025">
                <a:moveTo>
                  <a:pt x="0" y="0"/>
                </a:moveTo>
                <a:lnTo>
                  <a:pt x="3480462" y="0"/>
                </a:lnTo>
                <a:lnTo>
                  <a:pt x="3480462" y="689026"/>
                </a:lnTo>
                <a:lnTo>
                  <a:pt x="0" y="6890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20" name="Group 20"/>
          <p:cNvGrpSpPr/>
          <p:nvPr/>
        </p:nvGrpSpPr>
        <p:grpSpPr>
          <a:xfrm>
            <a:off x="223793" y="8864188"/>
            <a:ext cx="8462761" cy="1196213"/>
            <a:chOff x="0" y="0"/>
            <a:chExt cx="3032863" cy="42869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032863" cy="428696"/>
            </a:xfrm>
            <a:custGeom>
              <a:avLst/>
              <a:gdLst/>
              <a:ahLst/>
              <a:cxnLst/>
              <a:rect l="l" t="t" r="r" b="b"/>
              <a:pathLst>
                <a:path w="3032863" h="428696">
                  <a:moveTo>
                    <a:pt x="33848" y="0"/>
                  </a:moveTo>
                  <a:lnTo>
                    <a:pt x="2999014" y="0"/>
                  </a:lnTo>
                  <a:cubicBezTo>
                    <a:pt x="3007992" y="0"/>
                    <a:pt x="3016601" y="3566"/>
                    <a:pt x="3022949" y="9914"/>
                  </a:cubicBezTo>
                  <a:cubicBezTo>
                    <a:pt x="3029297" y="16262"/>
                    <a:pt x="3032863" y="24871"/>
                    <a:pt x="3032863" y="33848"/>
                  </a:cubicBezTo>
                  <a:lnTo>
                    <a:pt x="3032863" y="394847"/>
                  </a:lnTo>
                  <a:cubicBezTo>
                    <a:pt x="3032863" y="413541"/>
                    <a:pt x="3017708" y="428696"/>
                    <a:pt x="2999014" y="428696"/>
                  </a:cubicBezTo>
                  <a:lnTo>
                    <a:pt x="33848" y="428696"/>
                  </a:lnTo>
                  <a:cubicBezTo>
                    <a:pt x="24871" y="428696"/>
                    <a:pt x="16262" y="425130"/>
                    <a:pt x="9914" y="418782"/>
                  </a:cubicBezTo>
                  <a:cubicBezTo>
                    <a:pt x="3566" y="412434"/>
                    <a:pt x="0" y="403825"/>
                    <a:pt x="0" y="394847"/>
                  </a:cubicBezTo>
                  <a:lnTo>
                    <a:pt x="0" y="33848"/>
                  </a:lnTo>
                  <a:cubicBezTo>
                    <a:pt x="0" y="24871"/>
                    <a:pt x="3566" y="16262"/>
                    <a:pt x="9914" y="9914"/>
                  </a:cubicBezTo>
                  <a:cubicBezTo>
                    <a:pt x="16262" y="3566"/>
                    <a:pt x="24871" y="0"/>
                    <a:pt x="3384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3032863" cy="4477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91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74073" y="8659178"/>
            <a:ext cx="8012481" cy="1236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endParaRPr/>
          </a:p>
          <a:p>
            <a:pPr algn="l">
              <a:lnSpc>
                <a:spcPts val="3240"/>
              </a:lnSpc>
            </a:pPr>
            <a:r>
              <a:rPr lang="en-US" sz="3000" b="1">
                <a:solidFill>
                  <a:srgbClr val="AB1F2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• Lesson 1 - Introduction to music in care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934141" y="-2144705"/>
            <a:ext cx="20921461" cy="15490699"/>
          </a:xfrm>
          <a:custGeom>
            <a:avLst/>
            <a:gdLst/>
            <a:ahLst/>
            <a:cxnLst/>
            <a:rect l="l" t="t" r="r" b="b"/>
            <a:pathLst>
              <a:path w="20921461" h="15490699">
                <a:moveTo>
                  <a:pt x="0" y="0"/>
                </a:moveTo>
                <a:lnTo>
                  <a:pt x="20921461" y="0"/>
                </a:lnTo>
                <a:lnTo>
                  <a:pt x="20921461" y="15490699"/>
                </a:lnTo>
                <a:lnTo>
                  <a:pt x="0" y="154906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1028700" y="1370690"/>
            <a:ext cx="8594866" cy="2600735"/>
            <a:chOff x="0" y="0"/>
            <a:chExt cx="2263668" cy="6849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3668" cy="684967"/>
            </a:xfrm>
            <a:custGeom>
              <a:avLst/>
              <a:gdLst/>
              <a:ahLst/>
              <a:cxnLst/>
              <a:rect l="l" t="t" r="r" b="b"/>
              <a:pathLst>
                <a:path w="2263668" h="684967">
                  <a:moveTo>
                    <a:pt x="45939" y="0"/>
                  </a:moveTo>
                  <a:lnTo>
                    <a:pt x="2217730" y="0"/>
                  </a:lnTo>
                  <a:cubicBezTo>
                    <a:pt x="2243101" y="0"/>
                    <a:pt x="2263668" y="20568"/>
                    <a:pt x="2263668" y="45939"/>
                  </a:cubicBezTo>
                  <a:lnTo>
                    <a:pt x="2263668" y="639028"/>
                  </a:lnTo>
                  <a:cubicBezTo>
                    <a:pt x="2263668" y="664400"/>
                    <a:pt x="2243101" y="684967"/>
                    <a:pt x="2217730" y="684967"/>
                  </a:cubicBezTo>
                  <a:lnTo>
                    <a:pt x="45939" y="684967"/>
                  </a:lnTo>
                  <a:cubicBezTo>
                    <a:pt x="20568" y="684967"/>
                    <a:pt x="0" y="664400"/>
                    <a:pt x="0" y="639028"/>
                  </a:cubicBezTo>
                  <a:lnTo>
                    <a:pt x="0" y="45939"/>
                  </a:lnTo>
                  <a:cubicBezTo>
                    <a:pt x="0" y="20568"/>
                    <a:pt x="20568" y="0"/>
                    <a:pt x="45939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263668" cy="6849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0568568" y="5143500"/>
            <a:ext cx="6690732" cy="4114800"/>
          </a:xfrm>
          <a:custGeom>
            <a:avLst/>
            <a:gdLst/>
            <a:ahLst/>
            <a:cxnLst/>
            <a:rect l="l" t="t" r="r" b="b"/>
            <a:pathLst>
              <a:path w="6690732" h="4114800">
                <a:moveTo>
                  <a:pt x="0" y="0"/>
                </a:moveTo>
                <a:lnTo>
                  <a:pt x="6690732" y="0"/>
                </a:lnTo>
                <a:lnTo>
                  <a:pt x="6690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>
            <a:off x="11273721" y="3971425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0" y="0"/>
                </a:moveTo>
                <a:lnTo>
                  <a:pt x="2487540" y="0"/>
                </a:lnTo>
                <a:lnTo>
                  <a:pt x="2487540" y="1483195"/>
                </a:lnTo>
                <a:lnTo>
                  <a:pt x="0" y="14831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 flipH="1">
            <a:off x="13761261" y="2928202"/>
            <a:ext cx="2487540" cy="1483196"/>
          </a:xfrm>
          <a:custGeom>
            <a:avLst/>
            <a:gdLst/>
            <a:ahLst/>
            <a:cxnLst/>
            <a:rect l="l" t="t" r="r" b="b"/>
            <a:pathLst>
              <a:path w="2487540" h="1483196">
                <a:moveTo>
                  <a:pt x="2487540" y="0"/>
                </a:moveTo>
                <a:lnTo>
                  <a:pt x="0" y="0"/>
                </a:lnTo>
                <a:lnTo>
                  <a:pt x="0" y="1483195"/>
                </a:lnTo>
                <a:lnTo>
                  <a:pt x="2487540" y="1483195"/>
                </a:lnTo>
                <a:lnTo>
                  <a:pt x="248754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9" name="Group 9"/>
          <p:cNvGrpSpPr/>
          <p:nvPr/>
        </p:nvGrpSpPr>
        <p:grpSpPr>
          <a:xfrm>
            <a:off x="1028700" y="8871228"/>
            <a:ext cx="9539868" cy="1837860"/>
            <a:chOff x="0" y="0"/>
            <a:chExt cx="2512558" cy="4840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12558" cy="484046"/>
            </a:xfrm>
            <a:custGeom>
              <a:avLst/>
              <a:gdLst/>
              <a:ahLst/>
              <a:cxnLst/>
              <a:rect l="l" t="t" r="r" b="b"/>
              <a:pathLst>
                <a:path w="2512558" h="484046">
                  <a:moveTo>
                    <a:pt x="41388" y="0"/>
                  </a:moveTo>
                  <a:lnTo>
                    <a:pt x="2471170" y="0"/>
                  </a:lnTo>
                  <a:cubicBezTo>
                    <a:pt x="2494028" y="0"/>
                    <a:pt x="2512558" y="18530"/>
                    <a:pt x="2512558" y="41388"/>
                  </a:cubicBezTo>
                  <a:lnTo>
                    <a:pt x="2512558" y="442657"/>
                  </a:lnTo>
                  <a:cubicBezTo>
                    <a:pt x="2512558" y="465515"/>
                    <a:pt x="2494028" y="484046"/>
                    <a:pt x="2471170" y="484046"/>
                  </a:cubicBezTo>
                  <a:lnTo>
                    <a:pt x="41388" y="484046"/>
                  </a:lnTo>
                  <a:cubicBezTo>
                    <a:pt x="18530" y="484046"/>
                    <a:pt x="0" y="465515"/>
                    <a:pt x="0" y="442657"/>
                  </a:cubicBezTo>
                  <a:lnTo>
                    <a:pt x="0" y="41388"/>
                  </a:lnTo>
                  <a:cubicBezTo>
                    <a:pt x="0" y="18530"/>
                    <a:pt x="18530" y="0"/>
                    <a:pt x="4138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512558" cy="4840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373473" y="9214354"/>
            <a:ext cx="8850322" cy="732510"/>
          </a:xfrm>
          <a:custGeom>
            <a:avLst/>
            <a:gdLst/>
            <a:ahLst/>
            <a:cxnLst/>
            <a:rect l="l" t="t" r="r" b="b"/>
            <a:pathLst>
              <a:path w="8850322" h="732510">
                <a:moveTo>
                  <a:pt x="0" y="0"/>
                </a:moveTo>
                <a:lnTo>
                  <a:pt x="8850322" y="0"/>
                </a:lnTo>
                <a:lnTo>
                  <a:pt x="8850322" y="732509"/>
                </a:lnTo>
                <a:lnTo>
                  <a:pt x="0" y="73250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3" name="Group 13"/>
          <p:cNvGrpSpPr/>
          <p:nvPr/>
        </p:nvGrpSpPr>
        <p:grpSpPr>
          <a:xfrm>
            <a:off x="5376882" y="9258300"/>
            <a:ext cx="1126450" cy="688563"/>
            <a:chOff x="0" y="0"/>
            <a:chExt cx="296678" cy="1813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96678" cy="181350"/>
            </a:xfrm>
            <a:custGeom>
              <a:avLst/>
              <a:gdLst/>
              <a:ahLst/>
              <a:cxnLst/>
              <a:rect l="l" t="t" r="r" b="b"/>
              <a:pathLst>
                <a:path w="296678" h="181350">
                  <a:moveTo>
                    <a:pt x="0" y="0"/>
                  </a:moveTo>
                  <a:lnTo>
                    <a:pt x="296678" y="0"/>
                  </a:lnTo>
                  <a:lnTo>
                    <a:pt x="296678" y="181350"/>
                  </a:lnTo>
                  <a:lnTo>
                    <a:pt x="0" y="181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296678" cy="18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457580" y="9332419"/>
            <a:ext cx="1036227" cy="518113"/>
          </a:xfrm>
          <a:custGeom>
            <a:avLst/>
            <a:gdLst/>
            <a:ahLst/>
            <a:cxnLst/>
            <a:rect l="l" t="t" r="r" b="b"/>
            <a:pathLst>
              <a:path w="1036227" h="518113">
                <a:moveTo>
                  <a:pt x="0" y="0"/>
                </a:moveTo>
                <a:lnTo>
                  <a:pt x="1036227" y="0"/>
                </a:lnTo>
                <a:lnTo>
                  <a:pt x="1036227" y="518114"/>
                </a:lnTo>
                <a:lnTo>
                  <a:pt x="0" y="51811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17" name="Group 17"/>
          <p:cNvGrpSpPr/>
          <p:nvPr/>
        </p:nvGrpSpPr>
        <p:grpSpPr>
          <a:xfrm>
            <a:off x="1231194" y="9332419"/>
            <a:ext cx="1344556" cy="729863"/>
            <a:chOff x="0" y="0"/>
            <a:chExt cx="354122" cy="1922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7092" y="9697351"/>
            <a:ext cx="1344556" cy="729863"/>
            <a:chOff x="0" y="0"/>
            <a:chExt cx="354122" cy="19222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54122" cy="192227"/>
            </a:xfrm>
            <a:custGeom>
              <a:avLst/>
              <a:gdLst/>
              <a:ahLst/>
              <a:cxnLst/>
              <a:rect l="l" t="t" r="r" b="b"/>
              <a:pathLst>
                <a:path w="354122" h="192227">
                  <a:moveTo>
                    <a:pt x="0" y="0"/>
                  </a:moveTo>
                  <a:lnTo>
                    <a:pt x="354122" y="0"/>
                  </a:lnTo>
                  <a:lnTo>
                    <a:pt x="354122" y="192227"/>
                  </a:lnTo>
                  <a:lnTo>
                    <a:pt x="0" y="192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354122" cy="192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22161" y="9258300"/>
            <a:ext cx="764791" cy="688563"/>
          </a:xfrm>
          <a:custGeom>
            <a:avLst/>
            <a:gdLst/>
            <a:ahLst/>
            <a:cxnLst/>
            <a:rect l="l" t="t" r="r" b="b"/>
            <a:pathLst>
              <a:path w="764791" h="688563">
                <a:moveTo>
                  <a:pt x="0" y="0"/>
                </a:moveTo>
                <a:lnTo>
                  <a:pt x="764792" y="0"/>
                </a:lnTo>
                <a:lnTo>
                  <a:pt x="764792" y="688563"/>
                </a:lnTo>
                <a:lnTo>
                  <a:pt x="0" y="68856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24" name="TextBox 24"/>
          <p:cNvSpPr txBox="1"/>
          <p:nvPr/>
        </p:nvSpPr>
        <p:spPr>
          <a:xfrm>
            <a:off x="1749667" y="1704004"/>
            <a:ext cx="481125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EVALUATION: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749667" y="2623432"/>
            <a:ext cx="7152931" cy="1958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40"/>
              </a:lnSpc>
            </a:pPr>
            <a:r>
              <a:rPr lang="en-US" sz="3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did you experience this first lesson?</a:t>
            </a:r>
          </a:p>
          <a:p>
            <a:pPr algn="l">
              <a:lnSpc>
                <a:spcPts val="4140"/>
              </a:lnSpc>
            </a:pPr>
            <a:endParaRPr lang="en-US" sz="3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3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8620259" cy="3353285"/>
            <a:chOff x="0" y="0"/>
            <a:chExt cx="2270356" cy="883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883170"/>
            </a:xfrm>
            <a:custGeom>
              <a:avLst/>
              <a:gdLst/>
              <a:ahLst/>
              <a:cxnLst/>
              <a:rect l="l" t="t" r="r" b="b"/>
              <a:pathLst>
                <a:path w="2270356" h="883170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837366"/>
                  </a:lnTo>
                  <a:cubicBezTo>
                    <a:pt x="2270356" y="862663"/>
                    <a:pt x="2249849" y="883170"/>
                    <a:pt x="2224553" y="883170"/>
                  </a:cubicBezTo>
                  <a:lnTo>
                    <a:pt x="45803" y="883170"/>
                  </a:lnTo>
                  <a:cubicBezTo>
                    <a:pt x="20507" y="883170"/>
                    <a:pt x="0" y="862663"/>
                    <a:pt x="0" y="837366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70356" cy="8831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9888576" y="3794908"/>
            <a:ext cx="8399424" cy="6299568"/>
          </a:xfrm>
          <a:custGeom>
            <a:avLst/>
            <a:gdLst/>
            <a:ahLst/>
            <a:cxnLst/>
            <a:rect l="l" t="t" r="r" b="b"/>
            <a:pathLst>
              <a:path w="8399424" h="6299568">
                <a:moveTo>
                  <a:pt x="0" y="0"/>
                </a:moveTo>
                <a:lnTo>
                  <a:pt x="8399424" y="0"/>
                </a:lnTo>
                <a:lnTo>
                  <a:pt x="8399424" y="6299567"/>
                </a:lnTo>
                <a:lnTo>
                  <a:pt x="0" y="629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55121" y="1574610"/>
            <a:ext cx="6898453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CONTENT LESSON: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678817" y="2538099"/>
            <a:ext cx="5873712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Why this lesson?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Explanation of lesson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Assignments 1 and 2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AB1F2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AB1F2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0264" y="6413260"/>
            <a:ext cx="15850503" cy="3247262"/>
            <a:chOff x="0" y="0"/>
            <a:chExt cx="4174618" cy="8552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74618" cy="855246"/>
            </a:xfrm>
            <a:custGeom>
              <a:avLst/>
              <a:gdLst/>
              <a:ahLst/>
              <a:cxnLst/>
              <a:rect l="l" t="t" r="r" b="b"/>
              <a:pathLst>
                <a:path w="4174618" h="855246">
                  <a:moveTo>
                    <a:pt x="24910" y="0"/>
                  </a:moveTo>
                  <a:lnTo>
                    <a:pt x="4149708" y="0"/>
                  </a:lnTo>
                  <a:cubicBezTo>
                    <a:pt x="4156315" y="0"/>
                    <a:pt x="4162651" y="2624"/>
                    <a:pt x="4167322" y="7296"/>
                  </a:cubicBezTo>
                  <a:cubicBezTo>
                    <a:pt x="4171994" y="11968"/>
                    <a:pt x="4174618" y="18304"/>
                    <a:pt x="4174618" y="24910"/>
                  </a:cubicBezTo>
                  <a:lnTo>
                    <a:pt x="4174618" y="830336"/>
                  </a:lnTo>
                  <a:cubicBezTo>
                    <a:pt x="4174618" y="844093"/>
                    <a:pt x="4163465" y="855246"/>
                    <a:pt x="4149708" y="855246"/>
                  </a:cubicBezTo>
                  <a:lnTo>
                    <a:pt x="24910" y="855246"/>
                  </a:lnTo>
                  <a:cubicBezTo>
                    <a:pt x="18304" y="855246"/>
                    <a:pt x="11968" y="852621"/>
                    <a:pt x="7296" y="847950"/>
                  </a:cubicBezTo>
                  <a:cubicBezTo>
                    <a:pt x="2624" y="843278"/>
                    <a:pt x="0" y="836942"/>
                    <a:pt x="0" y="830336"/>
                  </a:cubicBezTo>
                  <a:lnTo>
                    <a:pt x="0" y="24910"/>
                  </a:lnTo>
                  <a:cubicBezTo>
                    <a:pt x="0" y="11153"/>
                    <a:pt x="11153" y="0"/>
                    <a:pt x="2491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174618" cy="8552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0264" y="626478"/>
            <a:ext cx="8620259" cy="4785755"/>
            <a:chOff x="0" y="0"/>
            <a:chExt cx="1634390" cy="907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90" cy="907373"/>
            </a:xfrm>
            <a:custGeom>
              <a:avLst/>
              <a:gdLst/>
              <a:ahLst/>
              <a:cxnLst/>
              <a:rect l="l" t="t" r="r" b="b"/>
              <a:pathLst>
                <a:path w="1634390" h="907373">
                  <a:moveTo>
                    <a:pt x="20656" y="0"/>
                  </a:moveTo>
                  <a:lnTo>
                    <a:pt x="1613733" y="0"/>
                  </a:lnTo>
                  <a:cubicBezTo>
                    <a:pt x="1625142" y="0"/>
                    <a:pt x="1634390" y="9248"/>
                    <a:pt x="1634390" y="20656"/>
                  </a:cubicBezTo>
                  <a:lnTo>
                    <a:pt x="1634390" y="886717"/>
                  </a:lnTo>
                  <a:cubicBezTo>
                    <a:pt x="1634390" y="892195"/>
                    <a:pt x="1632214" y="897449"/>
                    <a:pt x="1628340" y="901323"/>
                  </a:cubicBezTo>
                  <a:cubicBezTo>
                    <a:pt x="1624466" y="905197"/>
                    <a:pt x="1619212" y="907373"/>
                    <a:pt x="1613733" y="907373"/>
                  </a:cubicBezTo>
                  <a:lnTo>
                    <a:pt x="20656" y="907373"/>
                  </a:lnTo>
                  <a:cubicBezTo>
                    <a:pt x="15178" y="907373"/>
                    <a:pt x="9924" y="905197"/>
                    <a:pt x="6050" y="901323"/>
                  </a:cubicBezTo>
                  <a:cubicBezTo>
                    <a:pt x="2176" y="897449"/>
                    <a:pt x="0" y="892195"/>
                    <a:pt x="0" y="886717"/>
                  </a:cubicBezTo>
                  <a:lnTo>
                    <a:pt x="0" y="20656"/>
                  </a:lnTo>
                  <a:cubicBezTo>
                    <a:pt x="0" y="15178"/>
                    <a:pt x="2176" y="9924"/>
                    <a:pt x="6050" y="6050"/>
                  </a:cubicBezTo>
                  <a:cubicBezTo>
                    <a:pt x="9924" y="2176"/>
                    <a:pt x="15178" y="0"/>
                    <a:pt x="20656" y="0"/>
                  </a:cubicBezTo>
                  <a:close/>
                </a:path>
              </a:pathLst>
            </a:custGeom>
            <a:blipFill>
              <a:blip r:embed="rId2"/>
              <a:stretch>
                <a:fillRect l="-1827" r="-1827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" name="Freeform 7"/>
          <p:cNvSpPr/>
          <p:nvPr/>
        </p:nvSpPr>
        <p:spPr>
          <a:xfrm>
            <a:off x="12935176" y="896646"/>
            <a:ext cx="4682560" cy="4114800"/>
          </a:xfrm>
          <a:custGeom>
            <a:avLst/>
            <a:gdLst/>
            <a:ahLst/>
            <a:cxnLst/>
            <a:rect l="l" t="t" r="r" b="b"/>
            <a:pathLst>
              <a:path w="4682560" h="4114800">
                <a:moveTo>
                  <a:pt x="0" y="0"/>
                </a:moveTo>
                <a:lnTo>
                  <a:pt x="4682560" y="0"/>
                </a:lnTo>
                <a:lnTo>
                  <a:pt x="468256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3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8" name="Group 8"/>
          <p:cNvGrpSpPr/>
          <p:nvPr/>
        </p:nvGrpSpPr>
        <p:grpSpPr>
          <a:xfrm>
            <a:off x="7749351" y="4550554"/>
            <a:ext cx="7684562" cy="1356532"/>
            <a:chOff x="0" y="0"/>
            <a:chExt cx="2808357" cy="4957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808356" cy="495750"/>
            </a:xfrm>
            <a:custGeom>
              <a:avLst/>
              <a:gdLst/>
              <a:ahLst/>
              <a:cxnLst/>
              <a:rect l="l" t="t" r="r" b="b"/>
              <a:pathLst>
                <a:path w="2808356" h="495750">
                  <a:moveTo>
                    <a:pt x="51381" y="0"/>
                  </a:moveTo>
                  <a:lnTo>
                    <a:pt x="2756976" y="0"/>
                  </a:lnTo>
                  <a:cubicBezTo>
                    <a:pt x="2785353" y="0"/>
                    <a:pt x="2808356" y="23004"/>
                    <a:pt x="2808356" y="51381"/>
                  </a:cubicBezTo>
                  <a:lnTo>
                    <a:pt x="2808356" y="444370"/>
                  </a:lnTo>
                  <a:cubicBezTo>
                    <a:pt x="2808356" y="457997"/>
                    <a:pt x="2802943" y="471066"/>
                    <a:pt x="2793307" y="480701"/>
                  </a:cubicBezTo>
                  <a:cubicBezTo>
                    <a:pt x="2783672" y="490337"/>
                    <a:pt x="2770603" y="495750"/>
                    <a:pt x="2756976" y="495750"/>
                  </a:cubicBezTo>
                  <a:lnTo>
                    <a:pt x="51381" y="495750"/>
                  </a:lnTo>
                  <a:cubicBezTo>
                    <a:pt x="23004" y="495750"/>
                    <a:pt x="0" y="472746"/>
                    <a:pt x="0" y="444370"/>
                  </a:cubicBezTo>
                  <a:lnTo>
                    <a:pt x="0" y="51381"/>
                  </a:lnTo>
                  <a:cubicBezTo>
                    <a:pt x="0" y="23004"/>
                    <a:pt x="23004" y="0"/>
                    <a:pt x="51381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808357" cy="495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8390713" y="4868571"/>
            <a:ext cx="6401838" cy="1195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2882" b="1" spc="170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THIS MODULE ?</a:t>
            </a:r>
          </a:p>
          <a:p>
            <a:pPr marL="0" lvl="0" indent="0" algn="l">
              <a:lnSpc>
                <a:spcPts val="4900"/>
              </a:lnSpc>
              <a:spcBef>
                <a:spcPct val="0"/>
              </a:spcBef>
            </a:pPr>
            <a:endParaRPr lang="en-US" sz="2882" b="1" spc="170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96250" y="6955804"/>
            <a:ext cx="14671662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 are increasingly discovering that music has a very positive effect on the brain.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Such a positive effect that even brains severely affected by a disease like Alzheimer’s can be reactivated for a short period: https://www.youtube.com/watch?v=ci2lBpOXncc  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Freeform 13">
            <a:hlinkClick r:id="rId5" tooltip="https://www.youtube.com/watch?v=ci2lBpOXncc"/>
          </p:cNvPr>
          <p:cNvSpPr/>
          <p:nvPr/>
        </p:nvSpPr>
        <p:spPr>
          <a:xfrm>
            <a:off x="1028700" y="4067322"/>
            <a:ext cx="1079852" cy="1079852"/>
          </a:xfrm>
          <a:custGeom>
            <a:avLst/>
            <a:gdLst/>
            <a:ahLst/>
            <a:cxnLst/>
            <a:rect l="l" t="t" r="r" b="b"/>
            <a:pathLst>
              <a:path w="1079852" h="1079852">
                <a:moveTo>
                  <a:pt x="0" y="0"/>
                </a:moveTo>
                <a:lnTo>
                  <a:pt x="1079852" y="0"/>
                </a:lnTo>
                <a:lnTo>
                  <a:pt x="1079852" y="1079852"/>
                </a:lnTo>
                <a:lnTo>
                  <a:pt x="0" y="10798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50083" y="7845674"/>
            <a:ext cx="10787833" cy="1734478"/>
            <a:chOff x="0" y="0"/>
            <a:chExt cx="2841240" cy="4568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1240" cy="456817"/>
            </a:xfrm>
            <a:custGeom>
              <a:avLst/>
              <a:gdLst/>
              <a:ahLst/>
              <a:cxnLst/>
              <a:rect l="l" t="t" r="r" b="b"/>
              <a:pathLst>
                <a:path w="2841240" h="456817">
                  <a:moveTo>
                    <a:pt x="36600" y="0"/>
                  </a:moveTo>
                  <a:lnTo>
                    <a:pt x="2804640" y="0"/>
                  </a:lnTo>
                  <a:cubicBezTo>
                    <a:pt x="2814347" y="0"/>
                    <a:pt x="2823656" y="3856"/>
                    <a:pt x="2830520" y="10720"/>
                  </a:cubicBezTo>
                  <a:cubicBezTo>
                    <a:pt x="2837384" y="17584"/>
                    <a:pt x="2841240" y="26893"/>
                    <a:pt x="2841240" y="36600"/>
                  </a:cubicBezTo>
                  <a:lnTo>
                    <a:pt x="2841240" y="420217"/>
                  </a:lnTo>
                  <a:cubicBezTo>
                    <a:pt x="2841240" y="429924"/>
                    <a:pt x="2837384" y="439233"/>
                    <a:pt x="2830520" y="446097"/>
                  </a:cubicBezTo>
                  <a:cubicBezTo>
                    <a:pt x="2823656" y="452961"/>
                    <a:pt x="2814347" y="456817"/>
                    <a:pt x="2804640" y="456817"/>
                  </a:cubicBezTo>
                  <a:lnTo>
                    <a:pt x="36600" y="456817"/>
                  </a:lnTo>
                  <a:cubicBezTo>
                    <a:pt x="26893" y="456817"/>
                    <a:pt x="17584" y="452961"/>
                    <a:pt x="10720" y="446097"/>
                  </a:cubicBezTo>
                  <a:cubicBezTo>
                    <a:pt x="3856" y="439233"/>
                    <a:pt x="0" y="429924"/>
                    <a:pt x="0" y="420217"/>
                  </a:cubicBezTo>
                  <a:lnTo>
                    <a:pt x="0" y="36600"/>
                  </a:lnTo>
                  <a:cubicBezTo>
                    <a:pt x="0" y="26893"/>
                    <a:pt x="3856" y="17584"/>
                    <a:pt x="10720" y="10720"/>
                  </a:cubicBezTo>
                  <a:cubicBezTo>
                    <a:pt x="17584" y="3856"/>
                    <a:pt x="26893" y="0"/>
                    <a:pt x="3660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841240" cy="456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075160" y="1676675"/>
            <a:ext cx="10137680" cy="5628190"/>
            <a:chOff x="0" y="0"/>
            <a:chExt cx="1634390" cy="9073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4390" cy="907373"/>
            </a:xfrm>
            <a:custGeom>
              <a:avLst/>
              <a:gdLst/>
              <a:ahLst/>
              <a:cxnLst/>
              <a:rect l="l" t="t" r="r" b="b"/>
              <a:pathLst>
                <a:path w="1634390" h="907373">
                  <a:moveTo>
                    <a:pt x="17565" y="0"/>
                  </a:moveTo>
                  <a:lnTo>
                    <a:pt x="1616825" y="0"/>
                  </a:lnTo>
                  <a:cubicBezTo>
                    <a:pt x="1626526" y="0"/>
                    <a:pt x="1634390" y="7864"/>
                    <a:pt x="1634390" y="17565"/>
                  </a:cubicBezTo>
                  <a:lnTo>
                    <a:pt x="1634390" y="889808"/>
                  </a:lnTo>
                  <a:cubicBezTo>
                    <a:pt x="1634390" y="899509"/>
                    <a:pt x="1626526" y="907373"/>
                    <a:pt x="1616825" y="907373"/>
                  </a:cubicBezTo>
                  <a:lnTo>
                    <a:pt x="17565" y="907373"/>
                  </a:lnTo>
                  <a:cubicBezTo>
                    <a:pt x="7864" y="907373"/>
                    <a:pt x="0" y="899509"/>
                    <a:pt x="0" y="889808"/>
                  </a:cubicBezTo>
                  <a:lnTo>
                    <a:pt x="0" y="17565"/>
                  </a:lnTo>
                  <a:cubicBezTo>
                    <a:pt x="0" y="7864"/>
                    <a:pt x="7864" y="0"/>
                    <a:pt x="17565" y="0"/>
                  </a:cubicBezTo>
                  <a:close/>
                </a:path>
              </a:pathLst>
            </a:custGeom>
            <a:blipFill>
              <a:blip r:embed="rId2"/>
              <a:stretch>
                <a:fillRect l="-10406" r="-10406"/>
              </a:stretch>
            </a:blipFill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0" y="1028700"/>
            <a:ext cx="7581013" cy="1295950"/>
            <a:chOff x="0" y="0"/>
            <a:chExt cx="1996645" cy="34132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96645" cy="341320"/>
            </a:xfrm>
            <a:custGeom>
              <a:avLst/>
              <a:gdLst/>
              <a:ahLst/>
              <a:cxnLst/>
              <a:rect l="l" t="t" r="r" b="b"/>
              <a:pathLst>
                <a:path w="1996645" h="341320">
                  <a:moveTo>
                    <a:pt x="52082" y="0"/>
                  </a:moveTo>
                  <a:lnTo>
                    <a:pt x="1944563" y="0"/>
                  </a:lnTo>
                  <a:cubicBezTo>
                    <a:pt x="1973327" y="0"/>
                    <a:pt x="1996645" y="23318"/>
                    <a:pt x="1996645" y="52082"/>
                  </a:cubicBezTo>
                  <a:lnTo>
                    <a:pt x="1996645" y="289238"/>
                  </a:lnTo>
                  <a:cubicBezTo>
                    <a:pt x="1996645" y="303051"/>
                    <a:pt x="1991158" y="316298"/>
                    <a:pt x="1981391" y="326065"/>
                  </a:cubicBezTo>
                  <a:cubicBezTo>
                    <a:pt x="1971623" y="335833"/>
                    <a:pt x="1958376" y="341320"/>
                    <a:pt x="1944563" y="341320"/>
                  </a:cubicBezTo>
                  <a:lnTo>
                    <a:pt x="52082" y="341320"/>
                  </a:lnTo>
                  <a:cubicBezTo>
                    <a:pt x="38269" y="341320"/>
                    <a:pt x="25022" y="335833"/>
                    <a:pt x="15255" y="326065"/>
                  </a:cubicBezTo>
                  <a:cubicBezTo>
                    <a:pt x="5487" y="316298"/>
                    <a:pt x="0" y="303051"/>
                    <a:pt x="0" y="289238"/>
                  </a:cubicBezTo>
                  <a:lnTo>
                    <a:pt x="0" y="52082"/>
                  </a:lnTo>
                  <a:cubicBezTo>
                    <a:pt x="0" y="38269"/>
                    <a:pt x="5487" y="25022"/>
                    <a:pt x="15255" y="15255"/>
                  </a:cubicBezTo>
                  <a:cubicBezTo>
                    <a:pt x="25022" y="5487"/>
                    <a:pt x="38269" y="0"/>
                    <a:pt x="5208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996645" cy="3413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0" name="Freeform 10">
            <a:hlinkClick r:id="rId3" tooltip="https://www.youtube.com/watch?v=UlWBmUUutL0"/>
          </p:cNvPr>
          <p:cNvSpPr/>
          <p:nvPr/>
        </p:nvSpPr>
        <p:spPr>
          <a:xfrm>
            <a:off x="12681502" y="5938220"/>
            <a:ext cx="1079852" cy="1079852"/>
          </a:xfrm>
          <a:custGeom>
            <a:avLst/>
            <a:gdLst/>
            <a:ahLst/>
            <a:cxnLst/>
            <a:rect l="l" t="t" r="r" b="b"/>
            <a:pathLst>
              <a:path w="1079852" h="1079852">
                <a:moveTo>
                  <a:pt x="0" y="0"/>
                </a:moveTo>
                <a:lnTo>
                  <a:pt x="1079852" y="0"/>
                </a:lnTo>
                <a:lnTo>
                  <a:pt x="1079852" y="1079852"/>
                </a:lnTo>
                <a:lnTo>
                  <a:pt x="0" y="10798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1" name="TextBox 11"/>
          <p:cNvSpPr txBox="1"/>
          <p:nvPr/>
        </p:nvSpPr>
        <p:spPr>
          <a:xfrm>
            <a:off x="1633557" y="1194075"/>
            <a:ext cx="6371300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HENRI (ALIVE INSIDE)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526646" y="8489076"/>
            <a:ext cx="9234708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9"/>
              </a:lnSpc>
            </a:pPr>
            <a:r>
              <a:rPr lang="en-US" sz="2499" u="sng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  <a:hlinkClick r:id="rId3" tooltip="https://www.youtube.com/watch?v=UlWBmUUutL0"/>
              </a:rPr>
              <a:t>https://www.youtube.com/watch?v=UlWBmUUutL0</a:t>
            </a:r>
            <a:r>
              <a:rPr lang="en-US" sz="2499">
                <a:solidFill>
                  <a:srgbClr val="AB1F2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43289"/>
            <a:ext cx="8620259" cy="6400422"/>
            <a:chOff x="0" y="0"/>
            <a:chExt cx="2270356" cy="16857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356" cy="1685708"/>
            </a:xfrm>
            <a:custGeom>
              <a:avLst/>
              <a:gdLst/>
              <a:ahLst/>
              <a:cxnLst/>
              <a:rect l="l" t="t" r="r" b="b"/>
              <a:pathLst>
                <a:path w="2270356" h="1685708">
                  <a:moveTo>
                    <a:pt x="45803" y="0"/>
                  </a:moveTo>
                  <a:lnTo>
                    <a:pt x="2224553" y="0"/>
                  </a:lnTo>
                  <a:cubicBezTo>
                    <a:pt x="2236700" y="0"/>
                    <a:pt x="2248351" y="4826"/>
                    <a:pt x="2256941" y="13416"/>
                  </a:cubicBezTo>
                  <a:cubicBezTo>
                    <a:pt x="2265531" y="22005"/>
                    <a:pt x="2270356" y="33656"/>
                    <a:pt x="2270356" y="45803"/>
                  </a:cubicBezTo>
                  <a:lnTo>
                    <a:pt x="2270356" y="1639904"/>
                  </a:lnTo>
                  <a:cubicBezTo>
                    <a:pt x="2270356" y="1665201"/>
                    <a:pt x="2249849" y="1685708"/>
                    <a:pt x="2224553" y="1685708"/>
                  </a:cubicBezTo>
                  <a:lnTo>
                    <a:pt x="45803" y="1685708"/>
                  </a:lnTo>
                  <a:cubicBezTo>
                    <a:pt x="20507" y="1685708"/>
                    <a:pt x="0" y="1665201"/>
                    <a:pt x="0" y="1639904"/>
                  </a:cubicBezTo>
                  <a:lnTo>
                    <a:pt x="0" y="45803"/>
                  </a:lnTo>
                  <a:cubicBezTo>
                    <a:pt x="0" y="20507"/>
                    <a:pt x="20507" y="0"/>
                    <a:pt x="4580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270356" cy="16857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485386" y="1437855"/>
            <a:ext cx="4298548" cy="7411289"/>
          </a:xfrm>
          <a:custGeom>
            <a:avLst/>
            <a:gdLst/>
            <a:ahLst/>
            <a:cxnLst/>
            <a:rect l="l" t="t" r="r" b="b"/>
            <a:pathLst>
              <a:path w="4298548" h="7411289">
                <a:moveTo>
                  <a:pt x="0" y="0"/>
                </a:moveTo>
                <a:lnTo>
                  <a:pt x="4298548" y="0"/>
                </a:lnTo>
                <a:lnTo>
                  <a:pt x="4298548" y="7411290"/>
                </a:lnTo>
                <a:lnTo>
                  <a:pt x="0" y="74112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TextBox 6"/>
          <p:cNvSpPr txBox="1"/>
          <p:nvPr/>
        </p:nvSpPr>
        <p:spPr>
          <a:xfrm>
            <a:off x="1621681" y="2627877"/>
            <a:ext cx="6898453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EXPLANATION LESSON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21681" y="3829407"/>
            <a:ext cx="7434298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Based on the upcoming lessons, you will have knowledge of:</a:t>
            </a:r>
          </a:p>
          <a:p>
            <a:pPr algn="l">
              <a:lnSpc>
                <a:spcPts val="344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effect of music on the brain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Musical activities that you can implement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Working systematically and applying (musical) activities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449"/>
              </a:lnSpc>
            </a:pPr>
            <a:r>
              <a:rPr lang="en-US" sz="24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Review study guide</a:t>
            </a:r>
          </a:p>
          <a:p>
            <a:pPr algn="l">
              <a:lnSpc>
                <a:spcPts val="3449"/>
              </a:lnSpc>
            </a:pPr>
            <a:endParaRPr lang="en-US" sz="24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438321" y="7506116"/>
            <a:ext cx="2214562" cy="221456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1F3E4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029659" y="3798747"/>
            <a:ext cx="3328988" cy="33289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79E67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456607" y="264147"/>
            <a:ext cx="3328988" cy="332898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80975" cap="sq">
              <a:solidFill>
                <a:srgbClr val="F79E67"/>
              </a:solidFill>
              <a:prstDash val="solid"/>
              <a:miter/>
            </a:ln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28700" y="1028700"/>
            <a:ext cx="6782751" cy="1799882"/>
            <a:chOff x="0" y="0"/>
            <a:chExt cx="1786404" cy="47404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86404" cy="474043"/>
            </a:xfrm>
            <a:custGeom>
              <a:avLst/>
              <a:gdLst/>
              <a:ahLst/>
              <a:cxnLst/>
              <a:rect l="l" t="t" r="r" b="b"/>
              <a:pathLst>
                <a:path w="1786404" h="474043">
                  <a:moveTo>
                    <a:pt x="58212" y="0"/>
                  </a:moveTo>
                  <a:lnTo>
                    <a:pt x="1728191" y="0"/>
                  </a:lnTo>
                  <a:cubicBezTo>
                    <a:pt x="1743630" y="0"/>
                    <a:pt x="1758437" y="6133"/>
                    <a:pt x="1769354" y="17050"/>
                  </a:cubicBezTo>
                  <a:cubicBezTo>
                    <a:pt x="1780271" y="27967"/>
                    <a:pt x="1786404" y="42773"/>
                    <a:pt x="1786404" y="58212"/>
                  </a:cubicBezTo>
                  <a:lnTo>
                    <a:pt x="1786404" y="415831"/>
                  </a:lnTo>
                  <a:cubicBezTo>
                    <a:pt x="1786404" y="447981"/>
                    <a:pt x="1760341" y="474043"/>
                    <a:pt x="1728191" y="474043"/>
                  </a:cubicBezTo>
                  <a:lnTo>
                    <a:pt x="58212" y="474043"/>
                  </a:lnTo>
                  <a:cubicBezTo>
                    <a:pt x="26062" y="474043"/>
                    <a:pt x="0" y="447981"/>
                    <a:pt x="0" y="415831"/>
                  </a:cubicBezTo>
                  <a:lnTo>
                    <a:pt x="0" y="58212"/>
                  </a:lnTo>
                  <a:cubicBezTo>
                    <a:pt x="0" y="26062"/>
                    <a:pt x="26062" y="0"/>
                    <a:pt x="58212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1786404" cy="4740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7965916" y="1028700"/>
            <a:ext cx="8732711" cy="8274244"/>
          </a:xfrm>
          <a:custGeom>
            <a:avLst/>
            <a:gdLst/>
            <a:ahLst/>
            <a:cxnLst/>
            <a:rect l="l" t="t" r="r" b="b"/>
            <a:pathLst>
              <a:path w="8732711" h="8274244">
                <a:moveTo>
                  <a:pt x="0" y="0"/>
                </a:moveTo>
                <a:lnTo>
                  <a:pt x="8732711" y="0"/>
                </a:lnTo>
                <a:lnTo>
                  <a:pt x="8732711" y="8274244"/>
                </a:lnTo>
                <a:lnTo>
                  <a:pt x="0" y="8274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5" name="TextBox 15"/>
          <p:cNvSpPr txBox="1"/>
          <p:nvPr/>
        </p:nvSpPr>
        <p:spPr>
          <a:xfrm>
            <a:off x="2303795" y="1446041"/>
            <a:ext cx="4651530" cy="164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EXPERIENCES?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9233879" cy="4547763"/>
            <a:chOff x="0" y="0"/>
            <a:chExt cx="2431968" cy="119776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1968" cy="1197765"/>
            </a:xfrm>
            <a:custGeom>
              <a:avLst/>
              <a:gdLst/>
              <a:ahLst/>
              <a:cxnLst/>
              <a:rect l="l" t="t" r="r" b="b"/>
              <a:pathLst>
                <a:path w="2431968" h="1197765">
                  <a:moveTo>
                    <a:pt x="42760" y="0"/>
                  </a:moveTo>
                  <a:lnTo>
                    <a:pt x="2389208" y="0"/>
                  </a:lnTo>
                  <a:cubicBezTo>
                    <a:pt x="2412824" y="0"/>
                    <a:pt x="2431968" y="19144"/>
                    <a:pt x="2431968" y="42760"/>
                  </a:cubicBezTo>
                  <a:lnTo>
                    <a:pt x="2431968" y="1155005"/>
                  </a:lnTo>
                  <a:cubicBezTo>
                    <a:pt x="2431968" y="1166345"/>
                    <a:pt x="2427463" y="1177222"/>
                    <a:pt x="2419444" y="1185241"/>
                  </a:cubicBezTo>
                  <a:cubicBezTo>
                    <a:pt x="2411425" y="1193260"/>
                    <a:pt x="2400549" y="1197765"/>
                    <a:pt x="2389208" y="1197765"/>
                  </a:cubicBezTo>
                  <a:lnTo>
                    <a:pt x="42760" y="1197765"/>
                  </a:lnTo>
                  <a:cubicBezTo>
                    <a:pt x="31419" y="1197765"/>
                    <a:pt x="20543" y="1193260"/>
                    <a:pt x="12524" y="1185241"/>
                  </a:cubicBezTo>
                  <a:cubicBezTo>
                    <a:pt x="4505" y="1177222"/>
                    <a:pt x="0" y="1166345"/>
                    <a:pt x="0" y="1155005"/>
                  </a:cubicBezTo>
                  <a:lnTo>
                    <a:pt x="0" y="42760"/>
                  </a:lnTo>
                  <a:cubicBezTo>
                    <a:pt x="0" y="31419"/>
                    <a:pt x="4505" y="20543"/>
                    <a:pt x="12524" y="12524"/>
                  </a:cubicBezTo>
                  <a:cubicBezTo>
                    <a:pt x="20543" y="4505"/>
                    <a:pt x="31419" y="0"/>
                    <a:pt x="42760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31968" cy="11977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6547380" y="4825368"/>
            <a:ext cx="6555991" cy="5072698"/>
          </a:xfrm>
          <a:custGeom>
            <a:avLst/>
            <a:gdLst/>
            <a:ahLst/>
            <a:cxnLst/>
            <a:rect l="l" t="t" r="r" b="b"/>
            <a:pathLst>
              <a:path w="6555991" h="5072698">
                <a:moveTo>
                  <a:pt x="0" y="0"/>
                </a:moveTo>
                <a:lnTo>
                  <a:pt x="6555991" y="0"/>
                </a:lnTo>
                <a:lnTo>
                  <a:pt x="6555991" y="5072698"/>
                </a:lnTo>
                <a:lnTo>
                  <a:pt x="0" y="5072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6" name="Freeform 6"/>
          <p:cNvSpPr/>
          <p:nvPr/>
        </p:nvSpPr>
        <p:spPr>
          <a:xfrm>
            <a:off x="11059843" y="2739393"/>
            <a:ext cx="6199457" cy="8170618"/>
          </a:xfrm>
          <a:custGeom>
            <a:avLst/>
            <a:gdLst/>
            <a:ahLst/>
            <a:cxnLst/>
            <a:rect l="l" t="t" r="r" b="b"/>
            <a:pathLst>
              <a:path w="6199457" h="8170618">
                <a:moveTo>
                  <a:pt x="0" y="0"/>
                </a:moveTo>
                <a:lnTo>
                  <a:pt x="6199457" y="0"/>
                </a:lnTo>
                <a:lnTo>
                  <a:pt x="6199457" y="8170618"/>
                </a:lnTo>
                <a:lnTo>
                  <a:pt x="0" y="8170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TextBox 7"/>
          <p:cNvSpPr txBox="1"/>
          <p:nvPr/>
        </p:nvSpPr>
        <p:spPr>
          <a:xfrm>
            <a:off x="1756822" y="1607520"/>
            <a:ext cx="8068554" cy="784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TO THE MUSIC: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756822" y="2701293"/>
            <a:ext cx="6825465" cy="212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is happening? 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did you experience?</a:t>
            </a:r>
          </a:p>
          <a:p>
            <a:pPr marL="539749" lvl="1" indent="-269875" algn="l">
              <a:lnSpc>
                <a:spcPts val="344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Do you recognise that music can evoke emotions?</a:t>
            </a:r>
          </a:p>
          <a:p>
            <a:pPr algn="l">
              <a:lnSpc>
                <a:spcPts val="3449"/>
              </a:lnSpc>
            </a:pPr>
            <a:endParaRPr lang="en-US" sz="2499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6577231" y="3632006"/>
            <a:ext cx="10682069" cy="10615306"/>
          </a:xfrm>
          <a:custGeom>
            <a:avLst/>
            <a:gdLst/>
            <a:ahLst/>
            <a:cxnLst/>
            <a:rect l="l" t="t" r="r" b="b"/>
            <a:pathLst>
              <a:path w="10682069" h="10615306">
                <a:moveTo>
                  <a:pt x="10682069" y="0"/>
                </a:moveTo>
                <a:lnTo>
                  <a:pt x="0" y="0"/>
                </a:lnTo>
                <a:lnTo>
                  <a:pt x="0" y="10615306"/>
                </a:lnTo>
                <a:lnTo>
                  <a:pt x="10682069" y="10615306"/>
                </a:lnTo>
                <a:lnTo>
                  <a:pt x="1068206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3" name="Group 3"/>
          <p:cNvGrpSpPr/>
          <p:nvPr/>
        </p:nvGrpSpPr>
        <p:grpSpPr>
          <a:xfrm>
            <a:off x="862253" y="1347341"/>
            <a:ext cx="9083424" cy="7304724"/>
            <a:chOff x="0" y="0"/>
            <a:chExt cx="2392342" cy="19238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92342" cy="1923878"/>
            </a:xfrm>
            <a:custGeom>
              <a:avLst/>
              <a:gdLst/>
              <a:ahLst/>
              <a:cxnLst/>
              <a:rect l="l" t="t" r="r" b="b"/>
              <a:pathLst>
                <a:path w="2392342" h="1923878">
                  <a:moveTo>
                    <a:pt x="43468" y="0"/>
                  </a:moveTo>
                  <a:lnTo>
                    <a:pt x="2348874" y="0"/>
                  </a:lnTo>
                  <a:cubicBezTo>
                    <a:pt x="2360402" y="0"/>
                    <a:pt x="2371459" y="4580"/>
                    <a:pt x="2379611" y="12731"/>
                  </a:cubicBezTo>
                  <a:cubicBezTo>
                    <a:pt x="2387762" y="20883"/>
                    <a:pt x="2392342" y="31940"/>
                    <a:pt x="2392342" y="43468"/>
                  </a:cubicBezTo>
                  <a:lnTo>
                    <a:pt x="2392342" y="1880410"/>
                  </a:lnTo>
                  <a:cubicBezTo>
                    <a:pt x="2392342" y="1891938"/>
                    <a:pt x="2387762" y="1902995"/>
                    <a:pt x="2379611" y="1911147"/>
                  </a:cubicBezTo>
                  <a:cubicBezTo>
                    <a:pt x="2371459" y="1919298"/>
                    <a:pt x="2360402" y="1923878"/>
                    <a:pt x="2348874" y="1923878"/>
                  </a:cubicBezTo>
                  <a:lnTo>
                    <a:pt x="43468" y="1923878"/>
                  </a:lnTo>
                  <a:cubicBezTo>
                    <a:pt x="31940" y="1923878"/>
                    <a:pt x="20883" y="1919298"/>
                    <a:pt x="12731" y="1911147"/>
                  </a:cubicBezTo>
                  <a:cubicBezTo>
                    <a:pt x="4580" y="1902995"/>
                    <a:pt x="0" y="1891938"/>
                    <a:pt x="0" y="1880410"/>
                  </a:cubicBezTo>
                  <a:lnTo>
                    <a:pt x="0" y="43468"/>
                  </a:lnTo>
                  <a:cubicBezTo>
                    <a:pt x="0" y="31940"/>
                    <a:pt x="4580" y="20883"/>
                    <a:pt x="12731" y="12731"/>
                  </a:cubicBezTo>
                  <a:cubicBezTo>
                    <a:pt x="20883" y="4580"/>
                    <a:pt x="31940" y="0"/>
                    <a:pt x="43468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392342" cy="1923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2436141" y="4651599"/>
            <a:ext cx="7330603" cy="5635401"/>
          </a:xfrm>
          <a:custGeom>
            <a:avLst/>
            <a:gdLst/>
            <a:ahLst/>
            <a:cxnLst/>
            <a:rect l="l" t="t" r="r" b="b"/>
            <a:pathLst>
              <a:path w="7330603" h="5635401">
                <a:moveTo>
                  <a:pt x="0" y="0"/>
                </a:moveTo>
                <a:lnTo>
                  <a:pt x="7330603" y="0"/>
                </a:lnTo>
                <a:lnTo>
                  <a:pt x="7330603" y="5635401"/>
                </a:lnTo>
                <a:lnTo>
                  <a:pt x="0" y="56354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7" name="Freeform 7"/>
          <p:cNvSpPr/>
          <p:nvPr/>
        </p:nvSpPr>
        <p:spPr>
          <a:xfrm rot="-1386771">
            <a:off x="14755219" y="913732"/>
            <a:ext cx="1075498" cy="1599254"/>
          </a:xfrm>
          <a:custGeom>
            <a:avLst/>
            <a:gdLst/>
            <a:ahLst/>
            <a:cxnLst/>
            <a:rect l="l" t="t" r="r" b="b"/>
            <a:pathLst>
              <a:path w="1075498" h="1599254">
                <a:moveTo>
                  <a:pt x="0" y="0"/>
                </a:moveTo>
                <a:lnTo>
                  <a:pt x="1075499" y="0"/>
                </a:lnTo>
                <a:lnTo>
                  <a:pt x="1075499" y="1599254"/>
                </a:lnTo>
                <a:lnTo>
                  <a:pt x="0" y="15992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3124481" y="2316608"/>
            <a:ext cx="1898290" cy="2683095"/>
          </a:xfrm>
          <a:custGeom>
            <a:avLst/>
            <a:gdLst/>
            <a:ahLst/>
            <a:cxnLst/>
            <a:rect l="l" t="t" r="r" b="b"/>
            <a:pathLst>
              <a:path w="1898290" h="2683095">
                <a:moveTo>
                  <a:pt x="0" y="0"/>
                </a:moveTo>
                <a:lnTo>
                  <a:pt x="1898290" y="0"/>
                </a:lnTo>
                <a:lnTo>
                  <a:pt x="1898290" y="2683095"/>
                </a:lnTo>
                <a:lnTo>
                  <a:pt x="0" y="268309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TextBox 9"/>
          <p:cNvSpPr txBox="1"/>
          <p:nvPr/>
        </p:nvSpPr>
        <p:spPr>
          <a:xfrm>
            <a:off x="1418894" y="1532384"/>
            <a:ext cx="7970142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 1 - WHAT DOES MUSIC DO TO YOU?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18894" y="3353437"/>
            <a:ext cx="7970142" cy="3986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Music can make you feel really good, help you relax, make you active, fall in love or even get angry.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Music often activates your emotions. </a:t>
            </a: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Create a poster on one A4 sheet using Word or Canva. In this poster, include different music styles and the emotions you feel with this music.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843" y="-957536"/>
            <a:ext cx="17874157" cy="12958764"/>
          </a:xfrm>
          <a:custGeom>
            <a:avLst/>
            <a:gdLst/>
            <a:ahLst/>
            <a:cxnLst/>
            <a:rect l="l" t="t" r="r" b="b"/>
            <a:pathLst>
              <a:path w="17874157" h="12958764">
                <a:moveTo>
                  <a:pt x="0" y="0"/>
                </a:moveTo>
                <a:lnTo>
                  <a:pt x="17874157" y="0"/>
                </a:lnTo>
                <a:lnTo>
                  <a:pt x="17874157" y="12958764"/>
                </a:lnTo>
                <a:lnTo>
                  <a:pt x="0" y="129587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3" name="Freeform 3"/>
          <p:cNvSpPr/>
          <p:nvPr/>
        </p:nvSpPr>
        <p:spPr>
          <a:xfrm>
            <a:off x="7890053" y="173410"/>
            <a:ext cx="5544173" cy="6390977"/>
          </a:xfrm>
          <a:custGeom>
            <a:avLst/>
            <a:gdLst/>
            <a:ahLst/>
            <a:cxnLst/>
            <a:rect l="l" t="t" r="r" b="b"/>
            <a:pathLst>
              <a:path w="5544173" h="6390977">
                <a:moveTo>
                  <a:pt x="0" y="0"/>
                </a:moveTo>
                <a:lnTo>
                  <a:pt x="5544173" y="0"/>
                </a:lnTo>
                <a:lnTo>
                  <a:pt x="5544173" y="6390977"/>
                </a:lnTo>
                <a:lnTo>
                  <a:pt x="0" y="63909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grpSp>
        <p:nvGrpSpPr>
          <p:cNvPr id="4" name="Group 4"/>
          <p:cNvGrpSpPr/>
          <p:nvPr/>
        </p:nvGrpSpPr>
        <p:grpSpPr>
          <a:xfrm>
            <a:off x="733001" y="1739114"/>
            <a:ext cx="8410999" cy="6987821"/>
            <a:chOff x="0" y="0"/>
            <a:chExt cx="2215242" cy="184041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215242" cy="1840414"/>
            </a:xfrm>
            <a:custGeom>
              <a:avLst/>
              <a:gdLst/>
              <a:ahLst/>
              <a:cxnLst/>
              <a:rect l="l" t="t" r="r" b="b"/>
              <a:pathLst>
                <a:path w="2215242" h="1840414">
                  <a:moveTo>
                    <a:pt x="46943" y="0"/>
                  </a:moveTo>
                  <a:lnTo>
                    <a:pt x="2168299" y="0"/>
                  </a:lnTo>
                  <a:cubicBezTo>
                    <a:pt x="2180749" y="0"/>
                    <a:pt x="2192690" y="4946"/>
                    <a:pt x="2201493" y="13749"/>
                  </a:cubicBezTo>
                  <a:cubicBezTo>
                    <a:pt x="2210297" y="22553"/>
                    <a:pt x="2215242" y="34493"/>
                    <a:pt x="2215242" y="46943"/>
                  </a:cubicBezTo>
                  <a:lnTo>
                    <a:pt x="2215242" y="1793471"/>
                  </a:lnTo>
                  <a:cubicBezTo>
                    <a:pt x="2215242" y="1805921"/>
                    <a:pt x="2210297" y="1817861"/>
                    <a:pt x="2201493" y="1826664"/>
                  </a:cubicBezTo>
                  <a:cubicBezTo>
                    <a:pt x="2192690" y="1835468"/>
                    <a:pt x="2180749" y="1840414"/>
                    <a:pt x="2168299" y="1840414"/>
                  </a:cubicBezTo>
                  <a:lnTo>
                    <a:pt x="46943" y="1840414"/>
                  </a:lnTo>
                  <a:cubicBezTo>
                    <a:pt x="34493" y="1840414"/>
                    <a:pt x="22553" y="1835468"/>
                    <a:pt x="13749" y="1826664"/>
                  </a:cubicBezTo>
                  <a:cubicBezTo>
                    <a:pt x="4946" y="1817861"/>
                    <a:pt x="0" y="1805921"/>
                    <a:pt x="0" y="1793471"/>
                  </a:cubicBezTo>
                  <a:lnTo>
                    <a:pt x="0" y="46943"/>
                  </a:lnTo>
                  <a:cubicBezTo>
                    <a:pt x="0" y="34493"/>
                    <a:pt x="4946" y="22553"/>
                    <a:pt x="13749" y="13749"/>
                  </a:cubicBezTo>
                  <a:cubicBezTo>
                    <a:pt x="22553" y="4946"/>
                    <a:pt x="34493" y="0"/>
                    <a:pt x="46943" y="0"/>
                  </a:cubicBezTo>
                  <a:close/>
                </a:path>
              </a:pathLst>
            </a:custGeom>
            <a:solidFill>
              <a:srgbClr val="FDFDFB"/>
            </a:solidFill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0"/>
              <a:ext cx="2215242" cy="1840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52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142549" y="1397834"/>
            <a:ext cx="3282850" cy="4277329"/>
          </a:xfrm>
          <a:custGeom>
            <a:avLst/>
            <a:gdLst/>
            <a:ahLst/>
            <a:cxnLst/>
            <a:rect l="l" t="t" r="r" b="b"/>
            <a:pathLst>
              <a:path w="3282850" h="4277329">
                <a:moveTo>
                  <a:pt x="0" y="0"/>
                </a:moveTo>
                <a:lnTo>
                  <a:pt x="3282850" y="0"/>
                </a:lnTo>
                <a:lnTo>
                  <a:pt x="3282850" y="4277329"/>
                </a:lnTo>
                <a:lnTo>
                  <a:pt x="0" y="42773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8" name="Freeform 8"/>
          <p:cNvSpPr/>
          <p:nvPr/>
        </p:nvSpPr>
        <p:spPr>
          <a:xfrm>
            <a:off x="10662139" y="4655958"/>
            <a:ext cx="3581859" cy="6806383"/>
          </a:xfrm>
          <a:custGeom>
            <a:avLst/>
            <a:gdLst/>
            <a:ahLst/>
            <a:cxnLst/>
            <a:rect l="l" t="t" r="r" b="b"/>
            <a:pathLst>
              <a:path w="3581859" h="6806383">
                <a:moveTo>
                  <a:pt x="0" y="0"/>
                </a:moveTo>
                <a:lnTo>
                  <a:pt x="3581859" y="0"/>
                </a:lnTo>
                <a:lnTo>
                  <a:pt x="3581859" y="6806383"/>
                </a:lnTo>
                <a:lnTo>
                  <a:pt x="0" y="68063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9" name="Freeform 9"/>
          <p:cNvSpPr/>
          <p:nvPr/>
        </p:nvSpPr>
        <p:spPr>
          <a:xfrm>
            <a:off x="15445236" y="3536499"/>
            <a:ext cx="2301606" cy="5842629"/>
          </a:xfrm>
          <a:custGeom>
            <a:avLst/>
            <a:gdLst/>
            <a:ahLst/>
            <a:cxnLst/>
            <a:rect l="l" t="t" r="r" b="b"/>
            <a:pathLst>
              <a:path w="2301606" h="5842629">
                <a:moveTo>
                  <a:pt x="0" y="0"/>
                </a:moveTo>
                <a:lnTo>
                  <a:pt x="2301606" y="0"/>
                </a:lnTo>
                <a:lnTo>
                  <a:pt x="2301606" y="5842628"/>
                </a:lnTo>
                <a:lnTo>
                  <a:pt x="0" y="584262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NL"/>
          </a:p>
        </p:txBody>
      </p:sp>
      <p:sp>
        <p:nvSpPr>
          <p:cNvPr id="10" name="TextBox 10"/>
          <p:cNvSpPr txBox="1"/>
          <p:nvPr/>
        </p:nvSpPr>
        <p:spPr>
          <a:xfrm>
            <a:off x="1390214" y="1952174"/>
            <a:ext cx="7096573" cy="249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99"/>
              </a:lnSpc>
            </a:pPr>
            <a:r>
              <a:rPr lang="en-US" sz="3999" b="1" spc="235">
                <a:solidFill>
                  <a:srgbClr val="F79E67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ASSIGNMENT 2 - MUSICAL STYLES</a:t>
            </a:r>
          </a:p>
          <a:p>
            <a:pPr marL="0" lvl="0" indent="0" algn="l">
              <a:lnSpc>
                <a:spcPts val="6799"/>
              </a:lnSpc>
              <a:spcBef>
                <a:spcPct val="0"/>
              </a:spcBef>
            </a:pPr>
            <a:endParaRPr lang="en-US" sz="3999" b="1" spc="235">
              <a:solidFill>
                <a:srgbClr val="F79E67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90214" y="3792905"/>
            <a:ext cx="7096573" cy="4786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many different music genres, such as Latin or Rock. These genres can often be subdivided into various music styles. 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r>
              <a:rPr lang="en-US" sz="23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Research the different music genres and styles on the internet and create a logical overview of them. You don’t need to include all styles; choose a few that you are familiar with.</a:t>
            </a: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174"/>
              </a:lnSpc>
            </a:pPr>
            <a:endParaRPr lang="en-US" sz="23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Aangepast</PresentationFormat>
  <Paragraphs>41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Montserrat Bold</vt:lpstr>
      <vt:lpstr>Arial</vt:lpstr>
      <vt:lpstr>Montserrat</vt:lpstr>
      <vt:lpstr>Calibri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DaDOM Les 1</dc:title>
  <dc:creator>Julia Teeninga</dc:creator>
  <cp:lastModifiedBy>Julia Teeninga</cp:lastModifiedBy>
  <cp:revision>1</cp:revision>
  <dcterms:created xsi:type="dcterms:W3CDTF">2006-08-16T00:00:00Z</dcterms:created>
  <dcterms:modified xsi:type="dcterms:W3CDTF">2024-10-22T13:16:54Z</dcterms:modified>
  <dc:identifier>DAF-KpYOjNM</dc:identifier>
</cp:coreProperties>
</file>