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Montserrat" panose="00000500000000000000" pitchFamily="2" charset="0"/>
      <p:regular r:id="rId13"/>
    </p:embeddedFont>
    <p:embeddedFont>
      <p:font typeface="Montserrat Bold" panose="00000800000000000000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84" y="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-2VsE2y-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KKr69zmNLB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9Kq3rwjMxTE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7237" y="7371055"/>
            <a:ext cx="2214562" cy="22145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1F3E4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6025" y="5149349"/>
            <a:ext cx="3328988" cy="33289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60001" y="571353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679276" y="8478337"/>
            <a:ext cx="4350945" cy="1559927"/>
            <a:chOff x="0" y="0"/>
            <a:chExt cx="1559280" cy="5590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9280" cy="559042"/>
            </a:xfrm>
            <a:custGeom>
              <a:avLst/>
              <a:gdLst/>
              <a:ahLst/>
              <a:cxnLst/>
              <a:rect l="l" t="t" r="r" b="b"/>
              <a:pathLst>
                <a:path w="1559280" h="559042">
                  <a:moveTo>
                    <a:pt x="65837" y="0"/>
                  </a:moveTo>
                  <a:lnTo>
                    <a:pt x="1493444" y="0"/>
                  </a:lnTo>
                  <a:cubicBezTo>
                    <a:pt x="1529804" y="0"/>
                    <a:pt x="1559280" y="29476"/>
                    <a:pt x="1559280" y="65837"/>
                  </a:cubicBezTo>
                  <a:lnTo>
                    <a:pt x="1559280" y="493206"/>
                  </a:lnTo>
                  <a:cubicBezTo>
                    <a:pt x="1559280" y="529566"/>
                    <a:pt x="1529804" y="559042"/>
                    <a:pt x="1493444" y="559042"/>
                  </a:cubicBezTo>
                  <a:lnTo>
                    <a:pt x="65837" y="559042"/>
                  </a:lnTo>
                  <a:cubicBezTo>
                    <a:pt x="29476" y="559042"/>
                    <a:pt x="0" y="529566"/>
                    <a:pt x="0" y="493206"/>
                  </a:cubicBezTo>
                  <a:lnTo>
                    <a:pt x="0" y="65837"/>
                  </a:lnTo>
                  <a:cubicBezTo>
                    <a:pt x="0" y="29476"/>
                    <a:pt x="29476" y="0"/>
                    <a:pt x="6583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559280" cy="578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60159" y="1694722"/>
            <a:ext cx="8896498" cy="5357072"/>
            <a:chOff x="0" y="0"/>
            <a:chExt cx="3188304" cy="19198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88304" cy="1919854"/>
            </a:xfrm>
            <a:custGeom>
              <a:avLst/>
              <a:gdLst/>
              <a:ahLst/>
              <a:cxnLst/>
              <a:rect l="l" t="t" r="r" b="b"/>
              <a:pathLst>
                <a:path w="3188304" h="1919854">
                  <a:moveTo>
                    <a:pt x="32198" y="0"/>
                  </a:moveTo>
                  <a:lnTo>
                    <a:pt x="3156106" y="0"/>
                  </a:lnTo>
                  <a:cubicBezTo>
                    <a:pt x="3173889" y="0"/>
                    <a:pt x="3188304" y="14416"/>
                    <a:pt x="3188304" y="32198"/>
                  </a:cubicBezTo>
                  <a:lnTo>
                    <a:pt x="3188304" y="1887656"/>
                  </a:lnTo>
                  <a:cubicBezTo>
                    <a:pt x="3188304" y="1905438"/>
                    <a:pt x="3173889" y="1919854"/>
                    <a:pt x="3156106" y="1919854"/>
                  </a:cubicBezTo>
                  <a:lnTo>
                    <a:pt x="32198" y="1919854"/>
                  </a:lnTo>
                  <a:cubicBezTo>
                    <a:pt x="14416" y="1919854"/>
                    <a:pt x="0" y="1905438"/>
                    <a:pt x="0" y="1887656"/>
                  </a:cubicBezTo>
                  <a:lnTo>
                    <a:pt x="0" y="32198"/>
                  </a:lnTo>
                  <a:cubicBezTo>
                    <a:pt x="0" y="14416"/>
                    <a:pt x="14416" y="0"/>
                    <a:pt x="3219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3188304" cy="1938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619560" y="4373258"/>
            <a:ext cx="2577696" cy="2142727"/>
          </a:xfrm>
          <a:custGeom>
            <a:avLst/>
            <a:gdLst/>
            <a:ahLst/>
            <a:cxnLst/>
            <a:rect l="l" t="t" r="r" b="b"/>
            <a:pathLst>
              <a:path w="2577696" h="2142727">
                <a:moveTo>
                  <a:pt x="0" y="0"/>
                </a:moveTo>
                <a:lnTo>
                  <a:pt x="2577697" y="0"/>
                </a:lnTo>
                <a:lnTo>
                  <a:pt x="2577697" y="2142727"/>
                </a:lnTo>
                <a:lnTo>
                  <a:pt x="0" y="2142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TextBox 18"/>
          <p:cNvSpPr txBox="1"/>
          <p:nvPr/>
        </p:nvSpPr>
        <p:spPr>
          <a:xfrm>
            <a:off x="3303646" y="2347363"/>
            <a:ext cx="11209525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LESSON 2 </a:t>
            </a:r>
          </a:p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E9AC60"/>
                </a:solidFill>
                <a:latin typeface="Montserrat"/>
                <a:ea typeface="Montserrat"/>
                <a:cs typeface="Montserrat"/>
                <a:sym typeface="Montserrat"/>
              </a:rPr>
              <a:t>Music in care</a:t>
            </a:r>
          </a:p>
        </p:txBody>
      </p:sp>
      <p:sp>
        <p:nvSpPr>
          <p:cNvPr id="19" name="Freeform 19"/>
          <p:cNvSpPr/>
          <p:nvPr/>
        </p:nvSpPr>
        <p:spPr>
          <a:xfrm>
            <a:off x="14114518" y="8943886"/>
            <a:ext cx="3480462" cy="689025"/>
          </a:xfrm>
          <a:custGeom>
            <a:avLst/>
            <a:gdLst/>
            <a:ahLst/>
            <a:cxnLst/>
            <a:rect l="l" t="t" r="r" b="b"/>
            <a:pathLst>
              <a:path w="3480462" h="689025">
                <a:moveTo>
                  <a:pt x="0" y="0"/>
                </a:moveTo>
                <a:lnTo>
                  <a:pt x="3480462" y="0"/>
                </a:lnTo>
                <a:lnTo>
                  <a:pt x="3480462" y="689026"/>
                </a:lnTo>
                <a:lnTo>
                  <a:pt x="0" y="68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20" name="Group 20"/>
          <p:cNvGrpSpPr/>
          <p:nvPr/>
        </p:nvGrpSpPr>
        <p:grpSpPr>
          <a:xfrm>
            <a:off x="223793" y="8855964"/>
            <a:ext cx="7993122" cy="1204437"/>
            <a:chOff x="0" y="0"/>
            <a:chExt cx="2864555" cy="43164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64555" cy="431643"/>
            </a:xfrm>
            <a:custGeom>
              <a:avLst/>
              <a:gdLst/>
              <a:ahLst/>
              <a:cxnLst/>
              <a:rect l="l" t="t" r="r" b="b"/>
              <a:pathLst>
                <a:path w="2864555" h="431643">
                  <a:moveTo>
                    <a:pt x="35837" y="0"/>
                  </a:moveTo>
                  <a:lnTo>
                    <a:pt x="2828717" y="0"/>
                  </a:lnTo>
                  <a:cubicBezTo>
                    <a:pt x="2838222" y="0"/>
                    <a:pt x="2847337" y="3776"/>
                    <a:pt x="2854058" y="10496"/>
                  </a:cubicBezTo>
                  <a:cubicBezTo>
                    <a:pt x="2860779" y="17217"/>
                    <a:pt x="2864555" y="26333"/>
                    <a:pt x="2864555" y="35837"/>
                  </a:cubicBezTo>
                  <a:lnTo>
                    <a:pt x="2864555" y="395806"/>
                  </a:lnTo>
                  <a:cubicBezTo>
                    <a:pt x="2864555" y="415598"/>
                    <a:pt x="2848510" y="431643"/>
                    <a:pt x="2828717" y="431643"/>
                  </a:cubicBezTo>
                  <a:lnTo>
                    <a:pt x="35837" y="431643"/>
                  </a:lnTo>
                  <a:cubicBezTo>
                    <a:pt x="16045" y="431643"/>
                    <a:pt x="0" y="415598"/>
                    <a:pt x="0" y="395806"/>
                  </a:cubicBezTo>
                  <a:lnTo>
                    <a:pt x="0" y="35837"/>
                  </a:lnTo>
                  <a:cubicBezTo>
                    <a:pt x="0" y="16045"/>
                    <a:pt x="16045" y="0"/>
                    <a:pt x="3583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2864555" cy="45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74073" y="8894064"/>
            <a:ext cx="7232414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endParaRPr/>
          </a:p>
          <a:p>
            <a:pPr marL="647700" lvl="1" indent="-323850" algn="l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Lesson 2 - Music and the brain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338059" cy="3139166"/>
            <a:chOff x="0" y="0"/>
            <a:chExt cx="2459407" cy="8267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9406" cy="826776"/>
            </a:xfrm>
            <a:custGeom>
              <a:avLst/>
              <a:gdLst/>
              <a:ahLst/>
              <a:cxnLst/>
              <a:rect l="l" t="t" r="r" b="b"/>
              <a:pathLst>
                <a:path w="2459406" h="826776">
                  <a:moveTo>
                    <a:pt x="42283" y="0"/>
                  </a:moveTo>
                  <a:lnTo>
                    <a:pt x="2417124" y="0"/>
                  </a:lnTo>
                  <a:cubicBezTo>
                    <a:pt x="2428338" y="0"/>
                    <a:pt x="2439093" y="4455"/>
                    <a:pt x="2447022" y="12384"/>
                  </a:cubicBezTo>
                  <a:cubicBezTo>
                    <a:pt x="2454952" y="20314"/>
                    <a:pt x="2459406" y="31069"/>
                    <a:pt x="2459406" y="42283"/>
                  </a:cubicBezTo>
                  <a:lnTo>
                    <a:pt x="2459406" y="784494"/>
                  </a:lnTo>
                  <a:cubicBezTo>
                    <a:pt x="2459406" y="795708"/>
                    <a:pt x="2454952" y="806462"/>
                    <a:pt x="2447022" y="814392"/>
                  </a:cubicBezTo>
                  <a:cubicBezTo>
                    <a:pt x="2439093" y="822321"/>
                    <a:pt x="2428338" y="826776"/>
                    <a:pt x="2417124" y="826776"/>
                  </a:cubicBezTo>
                  <a:lnTo>
                    <a:pt x="42283" y="826776"/>
                  </a:lnTo>
                  <a:cubicBezTo>
                    <a:pt x="31069" y="826776"/>
                    <a:pt x="20314" y="822321"/>
                    <a:pt x="12384" y="814392"/>
                  </a:cubicBezTo>
                  <a:cubicBezTo>
                    <a:pt x="4455" y="806462"/>
                    <a:pt x="0" y="795708"/>
                    <a:pt x="0" y="784494"/>
                  </a:cubicBezTo>
                  <a:lnTo>
                    <a:pt x="0" y="42283"/>
                  </a:lnTo>
                  <a:cubicBezTo>
                    <a:pt x="0" y="31069"/>
                    <a:pt x="4455" y="20314"/>
                    <a:pt x="12384" y="12384"/>
                  </a:cubicBezTo>
                  <a:cubicBezTo>
                    <a:pt x="20314" y="4455"/>
                    <a:pt x="31069" y="0"/>
                    <a:pt x="4228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459407" cy="826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967939" y="2598283"/>
            <a:ext cx="6007608" cy="8229600"/>
          </a:xfrm>
          <a:custGeom>
            <a:avLst/>
            <a:gdLst/>
            <a:ahLst/>
            <a:cxnLst/>
            <a:rect l="l" t="t" r="r" b="b"/>
            <a:pathLst>
              <a:path w="6007608" h="8229600">
                <a:moveTo>
                  <a:pt x="0" y="0"/>
                </a:moveTo>
                <a:lnTo>
                  <a:pt x="6007608" y="0"/>
                </a:lnTo>
                <a:lnTo>
                  <a:pt x="60076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758280" y="2297724"/>
            <a:ext cx="9641973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Between assignments. 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 of body percussion: click </a:t>
            </a:r>
            <a:r>
              <a:rPr lang="en-US" sz="2499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3" tooltip="https://www.youtube.com/watch?v=sb-2VsE2y-U"/>
              </a:rPr>
              <a:t>HERE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Get started with body percussion: click </a:t>
            </a:r>
            <a:r>
              <a:rPr lang="en-US" sz="2499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 tooltip="https://youtu.be/KKr69zmNLB0"/>
              </a:rPr>
              <a:t>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58280" y="1395580"/>
            <a:ext cx="9641973" cy="596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9"/>
              </a:lnSpc>
            </a:pPr>
            <a:r>
              <a:rPr lang="en-US" sz="3499" b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ENERGIZER: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055849" y="7666722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916275" y="-724655"/>
            <a:ext cx="3328988" cy="332898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34141" y="-2144705"/>
            <a:ext cx="20921461" cy="15490699"/>
          </a:xfrm>
          <a:custGeom>
            <a:avLst/>
            <a:gdLst/>
            <a:ahLst/>
            <a:cxnLst/>
            <a:rect l="l" t="t" r="r" b="b"/>
            <a:pathLst>
              <a:path w="20921461" h="15490699">
                <a:moveTo>
                  <a:pt x="0" y="0"/>
                </a:moveTo>
                <a:lnTo>
                  <a:pt x="20921461" y="0"/>
                </a:lnTo>
                <a:lnTo>
                  <a:pt x="20921461" y="15490699"/>
                </a:lnTo>
                <a:lnTo>
                  <a:pt x="0" y="154906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0568568" y="5143500"/>
            <a:ext cx="6690732" cy="4114800"/>
          </a:xfrm>
          <a:custGeom>
            <a:avLst/>
            <a:gdLst/>
            <a:ahLst/>
            <a:cxnLst/>
            <a:rect l="l" t="t" r="r" b="b"/>
            <a:pathLst>
              <a:path w="6690732" h="4114800">
                <a:moveTo>
                  <a:pt x="0" y="0"/>
                </a:moveTo>
                <a:lnTo>
                  <a:pt x="6690732" y="0"/>
                </a:lnTo>
                <a:lnTo>
                  <a:pt x="6690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11273721" y="3971425"/>
            <a:ext cx="2487540" cy="1483196"/>
          </a:xfrm>
          <a:custGeom>
            <a:avLst/>
            <a:gdLst/>
            <a:ahLst/>
            <a:cxnLst/>
            <a:rect l="l" t="t" r="r" b="b"/>
            <a:pathLst>
              <a:path w="2487540" h="1483196">
                <a:moveTo>
                  <a:pt x="0" y="0"/>
                </a:moveTo>
                <a:lnTo>
                  <a:pt x="2487540" y="0"/>
                </a:lnTo>
                <a:lnTo>
                  <a:pt x="2487540" y="1483195"/>
                </a:lnTo>
                <a:lnTo>
                  <a:pt x="0" y="1483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flipH="1">
            <a:off x="13761261" y="2928202"/>
            <a:ext cx="2487540" cy="1483196"/>
          </a:xfrm>
          <a:custGeom>
            <a:avLst/>
            <a:gdLst/>
            <a:ahLst/>
            <a:cxnLst/>
            <a:rect l="l" t="t" r="r" b="b"/>
            <a:pathLst>
              <a:path w="2487540" h="1483196">
                <a:moveTo>
                  <a:pt x="2487540" y="0"/>
                </a:moveTo>
                <a:lnTo>
                  <a:pt x="0" y="0"/>
                </a:lnTo>
                <a:lnTo>
                  <a:pt x="0" y="1483195"/>
                </a:lnTo>
                <a:lnTo>
                  <a:pt x="2487540" y="1483195"/>
                </a:lnTo>
                <a:lnTo>
                  <a:pt x="24875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191855" y="4028143"/>
            <a:ext cx="9641973" cy="596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9"/>
              </a:lnSpc>
            </a:pPr>
            <a:r>
              <a:rPr lang="en-US" sz="3499" b="1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EVALUATIE: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1028700"/>
            <a:ext cx="9539868" cy="2600735"/>
            <a:chOff x="0" y="0"/>
            <a:chExt cx="2512558" cy="6849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2558" cy="684967"/>
            </a:xfrm>
            <a:custGeom>
              <a:avLst/>
              <a:gdLst/>
              <a:ahLst/>
              <a:cxnLst/>
              <a:rect l="l" t="t" r="r" b="b"/>
              <a:pathLst>
                <a:path w="2512558" h="684967">
                  <a:moveTo>
                    <a:pt x="41388" y="0"/>
                  </a:moveTo>
                  <a:lnTo>
                    <a:pt x="2471170" y="0"/>
                  </a:lnTo>
                  <a:cubicBezTo>
                    <a:pt x="2494028" y="0"/>
                    <a:pt x="2512558" y="18530"/>
                    <a:pt x="2512558" y="41388"/>
                  </a:cubicBezTo>
                  <a:lnTo>
                    <a:pt x="2512558" y="643579"/>
                  </a:lnTo>
                  <a:cubicBezTo>
                    <a:pt x="2512558" y="666437"/>
                    <a:pt x="2494028" y="684967"/>
                    <a:pt x="2471170" y="684967"/>
                  </a:cubicBezTo>
                  <a:lnTo>
                    <a:pt x="41388" y="684967"/>
                  </a:lnTo>
                  <a:cubicBezTo>
                    <a:pt x="18530" y="684967"/>
                    <a:pt x="0" y="666437"/>
                    <a:pt x="0" y="643579"/>
                  </a:cubicBezTo>
                  <a:lnTo>
                    <a:pt x="0" y="41388"/>
                  </a:lnTo>
                  <a:cubicBezTo>
                    <a:pt x="0" y="18530"/>
                    <a:pt x="18530" y="0"/>
                    <a:pt x="4138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512558" cy="684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1481" y="2235538"/>
            <a:ext cx="8569381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this lesson, make assignments 1 and 2 from lesson 2.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41481" y="1325448"/>
            <a:ext cx="4811254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 dirty="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ASSIGNMENTS: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8871228"/>
            <a:ext cx="9539868" cy="1837860"/>
            <a:chOff x="0" y="0"/>
            <a:chExt cx="2512558" cy="4840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2558" cy="484046"/>
            </a:xfrm>
            <a:custGeom>
              <a:avLst/>
              <a:gdLst/>
              <a:ahLst/>
              <a:cxnLst/>
              <a:rect l="l" t="t" r="r" b="b"/>
              <a:pathLst>
                <a:path w="2512558" h="484046">
                  <a:moveTo>
                    <a:pt x="41388" y="0"/>
                  </a:moveTo>
                  <a:lnTo>
                    <a:pt x="2471170" y="0"/>
                  </a:lnTo>
                  <a:cubicBezTo>
                    <a:pt x="2494028" y="0"/>
                    <a:pt x="2512558" y="18530"/>
                    <a:pt x="2512558" y="41388"/>
                  </a:cubicBezTo>
                  <a:lnTo>
                    <a:pt x="2512558" y="442657"/>
                  </a:lnTo>
                  <a:cubicBezTo>
                    <a:pt x="2512558" y="465515"/>
                    <a:pt x="2494028" y="484046"/>
                    <a:pt x="2471170" y="484046"/>
                  </a:cubicBezTo>
                  <a:lnTo>
                    <a:pt x="41388" y="484046"/>
                  </a:lnTo>
                  <a:cubicBezTo>
                    <a:pt x="18530" y="484046"/>
                    <a:pt x="0" y="465515"/>
                    <a:pt x="0" y="442657"/>
                  </a:cubicBezTo>
                  <a:lnTo>
                    <a:pt x="0" y="41388"/>
                  </a:lnTo>
                  <a:cubicBezTo>
                    <a:pt x="0" y="18530"/>
                    <a:pt x="18530" y="0"/>
                    <a:pt x="4138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2512558" cy="484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3473" y="9214354"/>
            <a:ext cx="8850322" cy="732510"/>
          </a:xfrm>
          <a:custGeom>
            <a:avLst/>
            <a:gdLst/>
            <a:ahLst/>
            <a:cxnLst/>
            <a:rect l="l" t="t" r="r" b="b"/>
            <a:pathLst>
              <a:path w="8850322" h="732510">
                <a:moveTo>
                  <a:pt x="0" y="0"/>
                </a:moveTo>
                <a:lnTo>
                  <a:pt x="8850322" y="0"/>
                </a:lnTo>
                <a:lnTo>
                  <a:pt x="8850322" y="732509"/>
                </a:lnTo>
                <a:lnTo>
                  <a:pt x="0" y="732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6" name="Group 16"/>
          <p:cNvGrpSpPr/>
          <p:nvPr/>
        </p:nvGrpSpPr>
        <p:grpSpPr>
          <a:xfrm>
            <a:off x="5376882" y="9258300"/>
            <a:ext cx="1126450" cy="688563"/>
            <a:chOff x="0" y="0"/>
            <a:chExt cx="296678" cy="1813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6678" cy="181350"/>
            </a:xfrm>
            <a:custGeom>
              <a:avLst/>
              <a:gdLst/>
              <a:ahLst/>
              <a:cxnLst/>
              <a:rect l="l" t="t" r="r" b="b"/>
              <a:pathLst>
                <a:path w="296678" h="181350">
                  <a:moveTo>
                    <a:pt x="0" y="0"/>
                  </a:moveTo>
                  <a:lnTo>
                    <a:pt x="296678" y="0"/>
                  </a:lnTo>
                  <a:lnTo>
                    <a:pt x="296678" y="181350"/>
                  </a:lnTo>
                  <a:lnTo>
                    <a:pt x="0" y="181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296678" cy="18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5457580" y="9332419"/>
            <a:ext cx="1036227" cy="518113"/>
          </a:xfrm>
          <a:custGeom>
            <a:avLst/>
            <a:gdLst/>
            <a:ahLst/>
            <a:cxnLst/>
            <a:rect l="l" t="t" r="r" b="b"/>
            <a:pathLst>
              <a:path w="1036227" h="518113">
                <a:moveTo>
                  <a:pt x="0" y="0"/>
                </a:moveTo>
                <a:lnTo>
                  <a:pt x="1036227" y="0"/>
                </a:lnTo>
                <a:lnTo>
                  <a:pt x="1036227" y="518114"/>
                </a:lnTo>
                <a:lnTo>
                  <a:pt x="0" y="5181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20" name="Group 20"/>
          <p:cNvGrpSpPr/>
          <p:nvPr/>
        </p:nvGrpSpPr>
        <p:grpSpPr>
          <a:xfrm>
            <a:off x="1231194" y="9332419"/>
            <a:ext cx="1344556" cy="729863"/>
            <a:chOff x="0" y="0"/>
            <a:chExt cx="354122" cy="19222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54122" cy="192227"/>
            </a:xfrm>
            <a:custGeom>
              <a:avLst/>
              <a:gdLst/>
              <a:ahLst/>
              <a:cxnLst/>
              <a:rect l="l" t="t" r="r" b="b"/>
              <a:pathLst>
                <a:path w="354122" h="192227">
                  <a:moveTo>
                    <a:pt x="0" y="0"/>
                  </a:moveTo>
                  <a:lnTo>
                    <a:pt x="354122" y="0"/>
                  </a:lnTo>
                  <a:lnTo>
                    <a:pt x="354122" y="192227"/>
                  </a:lnTo>
                  <a:lnTo>
                    <a:pt x="0" y="192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354122" cy="192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67092" y="9697351"/>
            <a:ext cx="1344556" cy="729863"/>
            <a:chOff x="0" y="0"/>
            <a:chExt cx="354122" cy="19222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54122" cy="192227"/>
            </a:xfrm>
            <a:custGeom>
              <a:avLst/>
              <a:gdLst/>
              <a:ahLst/>
              <a:cxnLst/>
              <a:rect l="l" t="t" r="r" b="b"/>
              <a:pathLst>
                <a:path w="354122" h="192227">
                  <a:moveTo>
                    <a:pt x="0" y="0"/>
                  </a:moveTo>
                  <a:lnTo>
                    <a:pt x="354122" y="0"/>
                  </a:lnTo>
                  <a:lnTo>
                    <a:pt x="354122" y="192227"/>
                  </a:lnTo>
                  <a:lnTo>
                    <a:pt x="0" y="192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354122" cy="192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622161" y="9258300"/>
            <a:ext cx="764791" cy="688563"/>
          </a:xfrm>
          <a:custGeom>
            <a:avLst/>
            <a:gdLst/>
            <a:ahLst/>
            <a:cxnLst/>
            <a:rect l="l" t="t" r="r" b="b"/>
            <a:pathLst>
              <a:path w="764791" h="688563">
                <a:moveTo>
                  <a:pt x="0" y="0"/>
                </a:moveTo>
                <a:lnTo>
                  <a:pt x="764792" y="0"/>
                </a:lnTo>
                <a:lnTo>
                  <a:pt x="764792" y="688563"/>
                </a:lnTo>
                <a:lnTo>
                  <a:pt x="0" y="6885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7682" y="1028700"/>
            <a:ext cx="8620259" cy="3255777"/>
            <a:chOff x="0" y="0"/>
            <a:chExt cx="2270356" cy="8574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0356" cy="857488"/>
            </a:xfrm>
            <a:custGeom>
              <a:avLst/>
              <a:gdLst/>
              <a:ahLst/>
              <a:cxnLst/>
              <a:rect l="l" t="t" r="r" b="b"/>
              <a:pathLst>
                <a:path w="2270356" h="857488">
                  <a:moveTo>
                    <a:pt x="45803" y="0"/>
                  </a:moveTo>
                  <a:lnTo>
                    <a:pt x="2224553" y="0"/>
                  </a:lnTo>
                  <a:cubicBezTo>
                    <a:pt x="2236700" y="0"/>
                    <a:pt x="2248351" y="4826"/>
                    <a:pt x="2256941" y="13416"/>
                  </a:cubicBezTo>
                  <a:cubicBezTo>
                    <a:pt x="2265531" y="22005"/>
                    <a:pt x="2270356" y="33656"/>
                    <a:pt x="2270356" y="45803"/>
                  </a:cubicBezTo>
                  <a:lnTo>
                    <a:pt x="2270356" y="811685"/>
                  </a:lnTo>
                  <a:cubicBezTo>
                    <a:pt x="2270356" y="836982"/>
                    <a:pt x="2249849" y="857488"/>
                    <a:pt x="2224553" y="857488"/>
                  </a:cubicBezTo>
                  <a:lnTo>
                    <a:pt x="45803" y="857488"/>
                  </a:lnTo>
                  <a:cubicBezTo>
                    <a:pt x="20507" y="857488"/>
                    <a:pt x="0" y="836982"/>
                    <a:pt x="0" y="811685"/>
                  </a:cubicBezTo>
                  <a:lnTo>
                    <a:pt x="0" y="45803"/>
                  </a:lnTo>
                  <a:cubicBezTo>
                    <a:pt x="0" y="20507"/>
                    <a:pt x="20507" y="0"/>
                    <a:pt x="4580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270356" cy="857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10128" y="1155178"/>
            <a:ext cx="7135367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EVALUATION OF PREVIOUS LESSON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08314" y="2572815"/>
            <a:ext cx="7093470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endParaRPr/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did assignment 1 and 2 go? Is everything finished?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888576" y="3794908"/>
            <a:ext cx="8399424" cy="6299568"/>
          </a:xfrm>
          <a:custGeom>
            <a:avLst/>
            <a:gdLst/>
            <a:ahLst/>
            <a:cxnLst/>
            <a:rect l="l" t="t" r="r" b="b"/>
            <a:pathLst>
              <a:path w="8399424" h="6299568">
                <a:moveTo>
                  <a:pt x="0" y="0"/>
                </a:moveTo>
                <a:lnTo>
                  <a:pt x="8399424" y="0"/>
                </a:lnTo>
                <a:lnTo>
                  <a:pt x="8399424" y="6299567"/>
                </a:lnTo>
                <a:lnTo>
                  <a:pt x="0" y="629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/>
          <p:nvPr/>
        </p:nvGrpSpPr>
        <p:grpSpPr>
          <a:xfrm>
            <a:off x="17259300" y="8478337"/>
            <a:ext cx="2214562" cy="221456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1F3E4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4654128"/>
            <a:ext cx="3328988" cy="332898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404678" y="1028700"/>
            <a:ext cx="3328988" cy="332898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30561"/>
            <a:ext cx="7816310" cy="4425877"/>
            <a:chOff x="0" y="0"/>
            <a:chExt cx="2058617" cy="11656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8617" cy="1165663"/>
            </a:xfrm>
            <a:custGeom>
              <a:avLst/>
              <a:gdLst/>
              <a:ahLst/>
              <a:cxnLst/>
              <a:rect l="l" t="t" r="r" b="b"/>
              <a:pathLst>
                <a:path w="2058617" h="1165663">
                  <a:moveTo>
                    <a:pt x="50515" y="0"/>
                  </a:moveTo>
                  <a:lnTo>
                    <a:pt x="2008102" y="0"/>
                  </a:lnTo>
                  <a:cubicBezTo>
                    <a:pt x="2036001" y="0"/>
                    <a:pt x="2058617" y="22616"/>
                    <a:pt x="2058617" y="50515"/>
                  </a:cubicBezTo>
                  <a:lnTo>
                    <a:pt x="2058617" y="1115148"/>
                  </a:lnTo>
                  <a:cubicBezTo>
                    <a:pt x="2058617" y="1143047"/>
                    <a:pt x="2036001" y="1165663"/>
                    <a:pt x="2008102" y="1165663"/>
                  </a:cubicBezTo>
                  <a:lnTo>
                    <a:pt x="50515" y="1165663"/>
                  </a:lnTo>
                  <a:cubicBezTo>
                    <a:pt x="22616" y="1165663"/>
                    <a:pt x="0" y="1143047"/>
                    <a:pt x="0" y="1115148"/>
                  </a:cubicBezTo>
                  <a:lnTo>
                    <a:pt x="0" y="50515"/>
                  </a:lnTo>
                  <a:cubicBezTo>
                    <a:pt x="0" y="22616"/>
                    <a:pt x="22616" y="0"/>
                    <a:pt x="50515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058617" cy="1165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04934" y="3288116"/>
            <a:ext cx="6063843" cy="4863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9"/>
              </a:lnSpc>
            </a:pPr>
            <a:endParaRPr/>
          </a:p>
          <a:p>
            <a:pPr algn="ctr">
              <a:lnSpc>
                <a:spcPts val="4829"/>
              </a:lnSpc>
            </a:pPr>
            <a:r>
              <a:rPr lang="en-US" sz="3499" b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 assignment 1, which music style surprised you? (Did you discover a new style?)</a:t>
            </a:r>
          </a:p>
          <a:p>
            <a:pPr algn="ctr">
              <a:lnSpc>
                <a:spcPts val="4829"/>
              </a:lnSpc>
            </a:pPr>
            <a:endParaRPr lang="en-US" sz="3499" b="1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829"/>
              </a:lnSpc>
            </a:pPr>
            <a:endParaRPr lang="en-US" sz="3499" b="1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829"/>
              </a:lnSpc>
            </a:pPr>
            <a:endParaRPr lang="en-US" sz="3499" b="1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485386" y="1437855"/>
            <a:ext cx="4298548" cy="7411289"/>
          </a:xfrm>
          <a:custGeom>
            <a:avLst/>
            <a:gdLst/>
            <a:ahLst/>
            <a:cxnLst/>
            <a:rect l="l" t="t" r="r" b="b"/>
            <a:pathLst>
              <a:path w="4298548" h="7411289">
                <a:moveTo>
                  <a:pt x="0" y="0"/>
                </a:moveTo>
                <a:lnTo>
                  <a:pt x="4298548" y="0"/>
                </a:lnTo>
                <a:lnTo>
                  <a:pt x="4298548" y="7411290"/>
                </a:lnTo>
                <a:lnTo>
                  <a:pt x="0" y="7411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30561"/>
            <a:ext cx="7816310" cy="4425877"/>
            <a:chOff x="0" y="0"/>
            <a:chExt cx="2058617" cy="11656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8617" cy="1165663"/>
            </a:xfrm>
            <a:custGeom>
              <a:avLst/>
              <a:gdLst/>
              <a:ahLst/>
              <a:cxnLst/>
              <a:rect l="l" t="t" r="r" b="b"/>
              <a:pathLst>
                <a:path w="2058617" h="1165663">
                  <a:moveTo>
                    <a:pt x="50515" y="0"/>
                  </a:moveTo>
                  <a:lnTo>
                    <a:pt x="2008102" y="0"/>
                  </a:lnTo>
                  <a:cubicBezTo>
                    <a:pt x="2036001" y="0"/>
                    <a:pt x="2058617" y="22616"/>
                    <a:pt x="2058617" y="50515"/>
                  </a:cubicBezTo>
                  <a:lnTo>
                    <a:pt x="2058617" y="1115148"/>
                  </a:lnTo>
                  <a:cubicBezTo>
                    <a:pt x="2058617" y="1143047"/>
                    <a:pt x="2036001" y="1165663"/>
                    <a:pt x="2008102" y="1165663"/>
                  </a:cubicBezTo>
                  <a:lnTo>
                    <a:pt x="50515" y="1165663"/>
                  </a:lnTo>
                  <a:cubicBezTo>
                    <a:pt x="22616" y="1165663"/>
                    <a:pt x="0" y="1143047"/>
                    <a:pt x="0" y="1115148"/>
                  </a:cubicBezTo>
                  <a:lnTo>
                    <a:pt x="0" y="50515"/>
                  </a:lnTo>
                  <a:cubicBezTo>
                    <a:pt x="0" y="22616"/>
                    <a:pt x="22616" y="0"/>
                    <a:pt x="50515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058617" cy="1165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04934" y="3580641"/>
            <a:ext cx="6063843" cy="425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9"/>
              </a:lnSpc>
            </a:pPr>
            <a:endParaRPr/>
          </a:p>
          <a:p>
            <a:pPr algn="ctr">
              <a:lnSpc>
                <a:spcPts val="4829"/>
              </a:lnSpc>
            </a:pPr>
            <a:r>
              <a:rPr lang="en-US" sz="3499" b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Who wants to share the poster of assignment 2 and share something about it?</a:t>
            </a:r>
          </a:p>
          <a:p>
            <a:pPr algn="ctr">
              <a:lnSpc>
                <a:spcPts val="4829"/>
              </a:lnSpc>
            </a:pPr>
            <a:endParaRPr lang="en-US" sz="3499" b="1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829"/>
              </a:lnSpc>
            </a:pPr>
            <a:endParaRPr lang="en-US" sz="3499" b="1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485386" y="1437855"/>
            <a:ext cx="4298548" cy="7411289"/>
          </a:xfrm>
          <a:custGeom>
            <a:avLst/>
            <a:gdLst/>
            <a:ahLst/>
            <a:cxnLst/>
            <a:rect l="l" t="t" r="r" b="b"/>
            <a:pathLst>
              <a:path w="4298548" h="7411289">
                <a:moveTo>
                  <a:pt x="0" y="0"/>
                </a:moveTo>
                <a:lnTo>
                  <a:pt x="4298548" y="0"/>
                </a:lnTo>
                <a:lnTo>
                  <a:pt x="4298548" y="7411290"/>
                </a:lnTo>
                <a:lnTo>
                  <a:pt x="0" y="7411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278440" cy="7315011"/>
            <a:chOff x="0" y="0"/>
            <a:chExt cx="2443704" cy="19265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3705" cy="1926587"/>
            </a:xfrm>
            <a:custGeom>
              <a:avLst/>
              <a:gdLst/>
              <a:ahLst/>
              <a:cxnLst/>
              <a:rect l="l" t="t" r="r" b="b"/>
              <a:pathLst>
                <a:path w="2443705" h="1926587">
                  <a:moveTo>
                    <a:pt x="42554" y="0"/>
                  </a:moveTo>
                  <a:lnTo>
                    <a:pt x="2401150" y="0"/>
                  </a:lnTo>
                  <a:cubicBezTo>
                    <a:pt x="2424652" y="0"/>
                    <a:pt x="2443705" y="19052"/>
                    <a:pt x="2443705" y="42554"/>
                  </a:cubicBezTo>
                  <a:lnTo>
                    <a:pt x="2443705" y="1884033"/>
                  </a:lnTo>
                  <a:cubicBezTo>
                    <a:pt x="2443705" y="1895319"/>
                    <a:pt x="2439221" y="1906143"/>
                    <a:pt x="2431241" y="1914123"/>
                  </a:cubicBezTo>
                  <a:cubicBezTo>
                    <a:pt x="2423260" y="1922104"/>
                    <a:pt x="2412436" y="1926587"/>
                    <a:pt x="2401150" y="1926587"/>
                  </a:cubicBezTo>
                  <a:lnTo>
                    <a:pt x="42554" y="1926587"/>
                  </a:lnTo>
                  <a:cubicBezTo>
                    <a:pt x="31268" y="1926587"/>
                    <a:pt x="20444" y="1922104"/>
                    <a:pt x="12464" y="1914123"/>
                  </a:cubicBezTo>
                  <a:cubicBezTo>
                    <a:pt x="4483" y="1906143"/>
                    <a:pt x="0" y="1895319"/>
                    <a:pt x="0" y="1884033"/>
                  </a:cubicBezTo>
                  <a:lnTo>
                    <a:pt x="0" y="42554"/>
                  </a:lnTo>
                  <a:cubicBezTo>
                    <a:pt x="0" y="31268"/>
                    <a:pt x="4483" y="20444"/>
                    <a:pt x="12464" y="12464"/>
                  </a:cubicBezTo>
                  <a:cubicBezTo>
                    <a:pt x="20444" y="4483"/>
                    <a:pt x="31268" y="0"/>
                    <a:pt x="42554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443704" cy="1926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903954" y="3622396"/>
            <a:ext cx="7088553" cy="6972559"/>
          </a:xfrm>
          <a:custGeom>
            <a:avLst/>
            <a:gdLst/>
            <a:ahLst/>
            <a:cxnLst/>
            <a:rect l="l" t="t" r="r" b="b"/>
            <a:pathLst>
              <a:path w="7088553" h="6972559">
                <a:moveTo>
                  <a:pt x="0" y="0"/>
                </a:moveTo>
                <a:lnTo>
                  <a:pt x="7088553" y="0"/>
                </a:lnTo>
                <a:lnTo>
                  <a:pt x="7088553" y="6972559"/>
                </a:lnTo>
                <a:lnTo>
                  <a:pt x="0" y="6972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682849" y="1628559"/>
            <a:ext cx="6898453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RECOGNISE EMOTIONS: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82849" y="2769595"/>
            <a:ext cx="7970142" cy="512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Recognising your caregiver's emotions is not always easy.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may be related to disease states such as Parkinson's and dementia.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turns out there are broadly six emotions that we encounter all over the world.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 you recognise them all on the next Slide?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5990" y="2577094"/>
            <a:ext cx="8790898" cy="5132813"/>
            <a:chOff x="0" y="0"/>
            <a:chExt cx="2315298" cy="13518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5298" cy="1351852"/>
            </a:xfrm>
            <a:custGeom>
              <a:avLst/>
              <a:gdLst/>
              <a:ahLst/>
              <a:cxnLst/>
              <a:rect l="l" t="t" r="r" b="b"/>
              <a:pathLst>
                <a:path w="2315298" h="1351852">
                  <a:moveTo>
                    <a:pt x="44914" y="0"/>
                  </a:moveTo>
                  <a:lnTo>
                    <a:pt x="2270384" y="0"/>
                  </a:lnTo>
                  <a:cubicBezTo>
                    <a:pt x="2282296" y="0"/>
                    <a:pt x="2293720" y="4732"/>
                    <a:pt x="2302143" y="13155"/>
                  </a:cubicBezTo>
                  <a:cubicBezTo>
                    <a:pt x="2310566" y="21578"/>
                    <a:pt x="2315298" y="33002"/>
                    <a:pt x="2315298" y="44914"/>
                  </a:cubicBezTo>
                  <a:lnTo>
                    <a:pt x="2315298" y="1306937"/>
                  </a:lnTo>
                  <a:cubicBezTo>
                    <a:pt x="2315298" y="1331743"/>
                    <a:pt x="2295190" y="1351852"/>
                    <a:pt x="2270384" y="1351852"/>
                  </a:cubicBezTo>
                  <a:lnTo>
                    <a:pt x="44914" y="1351852"/>
                  </a:lnTo>
                  <a:cubicBezTo>
                    <a:pt x="33002" y="1351852"/>
                    <a:pt x="21578" y="1347120"/>
                    <a:pt x="13155" y="1338697"/>
                  </a:cubicBezTo>
                  <a:cubicBezTo>
                    <a:pt x="4732" y="1330274"/>
                    <a:pt x="0" y="1318850"/>
                    <a:pt x="0" y="1306937"/>
                  </a:cubicBezTo>
                  <a:lnTo>
                    <a:pt x="0" y="44914"/>
                  </a:lnTo>
                  <a:cubicBezTo>
                    <a:pt x="0" y="20109"/>
                    <a:pt x="20109" y="0"/>
                    <a:pt x="44914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315298" cy="13518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79715" y="1745382"/>
            <a:ext cx="7488445" cy="6796236"/>
          </a:xfrm>
          <a:custGeom>
            <a:avLst/>
            <a:gdLst/>
            <a:ahLst/>
            <a:cxnLst/>
            <a:rect l="l" t="t" r="r" b="b"/>
            <a:pathLst>
              <a:path w="7488445" h="6796236">
                <a:moveTo>
                  <a:pt x="0" y="0"/>
                </a:moveTo>
                <a:lnTo>
                  <a:pt x="7488445" y="0"/>
                </a:lnTo>
                <a:lnTo>
                  <a:pt x="7488445" y="6796236"/>
                </a:lnTo>
                <a:lnTo>
                  <a:pt x="0" y="679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220977" y="3021590"/>
            <a:ext cx="6933356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RECOGNISE EMOTIONS: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0977" y="4053279"/>
            <a:ext cx="7970142" cy="383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emotions do you think you see?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down all 6 on a note.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answer from top left to bottom right is: anger, disgust, fear, joy, sadness and surprise.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154333" y="1745382"/>
            <a:ext cx="1126542" cy="1942313"/>
          </a:xfrm>
          <a:custGeom>
            <a:avLst/>
            <a:gdLst/>
            <a:ahLst/>
            <a:cxnLst/>
            <a:rect l="l" t="t" r="r" b="b"/>
            <a:pathLst>
              <a:path w="1126542" h="1942313">
                <a:moveTo>
                  <a:pt x="0" y="0"/>
                </a:moveTo>
                <a:lnTo>
                  <a:pt x="1126542" y="0"/>
                </a:lnTo>
                <a:lnTo>
                  <a:pt x="1126542" y="1942313"/>
                </a:lnTo>
                <a:lnTo>
                  <a:pt x="0" y="1942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6865108" cy="1829784"/>
            <a:chOff x="0" y="0"/>
            <a:chExt cx="1808094" cy="481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08094" cy="481919"/>
            </a:xfrm>
            <a:custGeom>
              <a:avLst/>
              <a:gdLst/>
              <a:ahLst/>
              <a:cxnLst/>
              <a:rect l="l" t="t" r="r" b="b"/>
              <a:pathLst>
                <a:path w="1808094" h="481919">
                  <a:moveTo>
                    <a:pt x="57514" y="0"/>
                  </a:moveTo>
                  <a:lnTo>
                    <a:pt x="1750581" y="0"/>
                  </a:lnTo>
                  <a:cubicBezTo>
                    <a:pt x="1765834" y="0"/>
                    <a:pt x="1780463" y="6059"/>
                    <a:pt x="1791249" y="16845"/>
                  </a:cubicBezTo>
                  <a:cubicBezTo>
                    <a:pt x="1802035" y="27631"/>
                    <a:pt x="1808094" y="42260"/>
                    <a:pt x="1808094" y="57514"/>
                  </a:cubicBezTo>
                  <a:lnTo>
                    <a:pt x="1808094" y="424405"/>
                  </a:lnTo>
                  <a:cubicBezTo>
                    <a:pt x="1808094" y="439658"/>
                    <a:pt x="1802035" y="454287"/>
                    <a:pt x="1791249" y="465073"/>
                  </a:cubicBezTo>
                  <a:cubicBezTo>
                    <a:pt x="1780463" y="475859"/>
                    <a:pt x="1765834" y="481919"/>
                    <a:pt x="1750581" y="481919"/>
                  </a:cubicBezTo>
                  <a:lnTo>
                    <a:pt x="57514" y="481919"/>
                  </a:lnTo>
                  <a:cubicBezTo>
                    <a:pt x="42260" y="481919"/>
                    <a:pt x="27631" y="475859"/>
                    <a:pt x="16845" y="465073"/>
                  </a:cubicBezTo>
                  <a:cubicBezTo>
                    <a:pt x="6059" y="454287"/>
                    <a:pt x="0" y="439658"/>
                    <a:pt x="0" y="424405"/>
                  </a:cubicBezTo>
                  <a:lnTo>
                    <a:pt x="0" y="57514"/>
                  </a:lnTo>
                  <a:cubicBezTo>
                    <a:pt x="0" y="42260"/>
                    <a:pt x="6059" y="27631"/>
                    <a:pt x="16845" y="16845"/>
                  </a:cubicBezTo>
                  <a:cubicBezTo>
                    <a:pt x="27631" y="6059"/>
                    <a:pt x="42260" y="0"/>
                    <a:pt x="57514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808094" cy="481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855364" y="1641967"/>
            <a:ext cx="10596724" cy="9614118"/>
          </a:xfrm>
          <a:custGeom>
            <a:avLst/>
            <a:gdLst/>
            <a:ahLst/>
            <a:cxnLst/>
            <a:rect l="l" t="t" r="r" b="b"/>
            <a:pathLst>
              <a:path w="10596724" h="9614118">
                <a:moveTo>
                  <a:pt x="0" y="0"/>
                </a:moveTo>
                <a:lnTo>
                  <a:pt x="10596724" y="0"/>
                </a:lnTo>
                <a:lnTo>
                  <a:pt x="10596724" y="9614118"/>
                </a:lnTo>
                <a:lnTo>
                  <a:pt x="0" y="9614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228147" y="1460992"/>
            <a:ext cx="6665661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ASSIGNMENT 1 AND 2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3776" y="1028700"/>
            <a:ext cx="8463994" cy="7839775"/>
          </a:xfrm>
          <a:custGeom>
            <a:avLst/>
            <a:gdLst/>
            <a:ahLst/>
            <a:cxnLst/>
            <a:rect l="l" t="t" r="r" b="b"/>
            <a:pathLst>
              <a:path w="8463994" h="7839775">
                <a:moveTo>
                  <a:pt x="0" y="0"/>
                </a:moveTo>
                <a:lnTo>
                  <a:pt x="8463994" y="0"/>
                </a:lnTo>
                <a:lnTo>
                  <a:pt x="8463994" y="7839775"/>
                </a:lnTo>
                <a:lnTo>
                  <a:pt x="0" y="7839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886630" y="1943289"/>
            <a:ext cx="10995701" cy="6400422"/>
            <a:chOff x="0" y="0"/>
            <a:chExt cx="2895987" cy="16857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95987" cy="1685708"/>
            </a:xfrm>
            <a:custGeom>
              <a:avLst/>
              <a:gdLst/>
              <a:ahLst/>
              <a:cxnLst/>
              <a:rect l="l" t="t" r="r" b="b"/>
              <a:pathLst>
                <a:path w="2895987" h="1685708">
                  <a:moveTo>
                    <a:pt x="35908" y="0"/>
                  </a:moveTo>
                  <a:lnTo>
                    <a:pt x="2860079" y="0"/>
                  </a:lnTo>
                  <a:cubicBezTo>
                    <a:pt x="2869602" y="0"/>
                    <a:pt x="2878736" y="3783"/>
                    <a:pt x="2885470" y="10517"/>
                  </a:cubicBezTo>
                  <a:cubicBezTo>
                    <a:pt x="2892204" y="17251"/>
                    <a:pt x="2895987" y="26385"/>
                    <a:pt x="2895987" y="35908"/>
                  </a:cubicBezTo>
                  <a:lnTo>
                    <a:pt x="2895987" y="1649799"/>
                  </a:lnTo>
                  <a:cubicBezTo>
                    <a:pt x="2895987" y="1659323"/>
                    <a:pt x="2892204" y="1668456"/>
                    <a:pt x="2885470" y="1675190"/>
                  </a:cubicBezTo>
                  <a:cubicBezTo>
                    <a:pt x="2878736" y="1681925"/>
                    <a:pt x="2869602" y="1685708"/>
                    <a:pt x="2860079" y="1685708"/>
                  </a:cubicBezTo>
                  <a:lnTo>
                    <a:pt x="35908" y="1685708"/>
                  </a:lnTo>
                  <a:cubicBezTo>
                    <a:pt x="26385" y="1685708"/>
                    <a:pt x="17251" y="1681925"/>
                    <a:pt x="10517" y="1675190"/>
                  </a:cubicBezTo>
                  <a:cubicBezTo>
                    <a:pt x="3783" y="1668456"/>
                    <a:pt x="0" y="1659323"/>
                    <a:pt x="0" y="1649799"/>
                  </a:cubicBezTo>
                  <a:lnTo>
                    <a:pt x="0" y="35908"/>
                  </a:lnTo>
                  <a:cubicBezTo>
                    <a:pt x="0" y="26385"/>
                    <a:pt x="3783" y="17251"/>
                    <a:pt x="10517" y="10517"/>
                  </a:cubicBezTo>
                  <a:cubicBezTo>
                    <a:pt x="17251" y="3783"/>
                    <a:pt x="26385" y="0"/>
                    <a:pt x="3590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895987" cy="1685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3494" y="3610334"/>
            <a:ext cx="9641973" cy="469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Assignment 1:</a:t>
            </a:r>
          </a:p>
          <a:p>
            <a:pPr algn="l">
              <a:lnSpc>
                <a:spcPts val="344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Why do you start moving almost automatically when you hear music? Why can music therapy solve certain brain problems?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Complete assignment 1 after reading the article. </a:t>
            </a: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article can be found in the assignments.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16210" y="2310170"/>
            <a:ext cx="9641973" cy="181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9"/>
              </a:lnSpc>
            </a:pPr>
            <a:r>
              <a:rPr lang="en-US" sz="3499" b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ASSIGNMENT 1 AND 2 MUSIC AND THE BRAIN</a:t>
            </a:r>
          </a:p>
          <a:p>
            <a:pPr algn="l">
              <a:lnSpc>
                <a:spcPts val="4829"/>
              </a:lnSpc>
            </a:pPr>
            <a:r>
              <a:rPr lang="en-US" sz="3499" b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055849" y="7666722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916275" y="-724655"/>
            <a:ext cx="3328988" cy="332898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2829" y="-957536"/>
            <a:ext cx="19450829" cy="14101851"/>
          </a:xfrm>
          <a:custGeom>
            <a:avLst/>
            <a:gdLst/>
            <a:ahLst/>
            <a:cxnLst/>
            <a:rect l="l" t="t" r="r" b="b"/>
            <a:pathLst>
              <a:path w="19450829" h="14101851">
                <a:moveTo>
                  <a:pt x="0" y="0"/>
                </a:moveTo>
                <a:lnTo>
                  <a:pt x="19450829" y="0"/>
                </a:lnTo>
                <a:lnTo>
                  <a:pt x="19450829" y="14101851"/>
                </a:lnTo>
                <a:lnTo>
                  <a:pt x="0" y="14101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8807907" y="1324501"/>
            <a:ext cx="9480093" cy="8164730"/>
          </a:xfrm>
          <a:custGeom>
            <a:avLst/>
            <a:gdLst/>
            <a:ahLst/>
            <a:cxnLst/>
            <a:rect l="l" t="t" r="r" b="b"/>
            <a:pathLst>
              <a:path w="9480093" h="8164730">
                <a:moveTo>
                  <a:pt x="0" y="0"/>
                </a:moveTo>
                <a:lnTo>
                  <a:pt x="9480093" y="0"/>
                </a:lnTo>
                <a:lnTo>
                  <a:pt x="9480093" y="8164730"/>
                </a:lnTo>
                <a:lnTo>
                  <a:pt x="0" y="81647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663044" y="1324501"/>
            <a:ext cx="10995701" cy="7933799"/>
            <a:chOff x="0" y="0"/>
            <a:chExt cx="2895987" cy="20895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95987" cy="2089560"/>
            </a:xfrm>
            <a:custGeom>
              <a:avLst/>
              <a:gdLst/>
              <a:ahLst/>
              <a:cxnLst/>
              <a:rect l="l" t="t" r="r" b="b"/>
              <a:pathLst>
                <a:path w="2895987" h="2089560">
                  <a:moveTo>
                    <a:pt x="35908" y="0"/>
                  </a:moveTo>
                  <a:lnTo>
                    <a:pt x="2860079" y="0"/>
                  </a:lnTo>
                  <a:cubicBezTo>
                    <a:pt x="2869602" y="0"/>
                    <a:pt x="2878736" y="3783"/>
                    <a:pt x="2885470" y="10517"/>
                  </a:cubicBezTo>
                  <a:cubicBezTo>
                    <a:pt x="2892204" y="17251"/>
                    <a:pt x="2895987" y="26385"/>
                    <a:pt x="2895987" y="35908"/>
                  </a:cubicBezTo>
                  <a:lnTo>
                    <a:pt x="2895987" y="2053652"/>
                  </a:lnTo>
                  <a:cubicBezTo>
                    <a:pt x="2895987" y="2063175"/>
                    <a:pt x="2892204" y="2072309"/>
                    <a:pt x="2885470" y="2079043"/>
                  </a:cubicBezTo>
                  <a:cubicBezTo>
                    <a:pt x="2878736" y="2085777"/>
                    <a:pt x="2869602" y="2089560"/>
                    <a:pt x="2860079" y="2089560"/>
                  </a:cubicBezTo>
                  <a:lnTo>
                    <a:pt x="35908" y="2089560"/>
                  </a:lnTo>
                  <a:cubicBezTo>
                    <a:pt x="26385" y="2089560"/>
                    <a:pt x="17251" y="2085777"/>
                    <a:pt x="10517" y="2079043"/>
                  </a:cubicBezTo>
                  <a:cubicBezTo>
                    <a:pt x="3783" y="2072309"/>
                    <a:pt x="0" y="2063175"/>
                    <a:pt x="0" y="2053652"/>
                  </a:cubicBezTo>
                  <a:lnTo>
                    <a:pt x="0" y="35908"/>
                  </a:lnTo>
                  <a:cubicBezTo>
                    <a:pt x="0" y="26385"/>
                    <a:pt x="3783" y="17251"/>
                    <a:pt x="10517" y="10517"/>
                  </a:cubicBezTo>
                  <a:cubicBezTo>
                    <a:pt x="17251" y="3783"/>
                    <a:pt x="26385" y="0"/>
                    <a:pt x="3590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895987" cy="2089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39908" y="3019425"/>
            <a:ext cx="9641973" cy="726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Assignment 2:</a:t>
            </a:r>
          </a:p>
          <a:p>
            <a:pPr algn="l">
              <a:lnSpc>
                <a:spcPts val="344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Why do you start moving almost automatically when you hear music? Why can music therapy solve certain brain problems?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Watch the following film and then complete assignment 2</a:t>
            </a:r>
          </a:p>
          <a:p>
            <a:pPr algn="l">
              <a:lnSpc>
                <a:spcPts val="3449"/>
              </a:lnSpc>
            </a:pPr>
            <a:r>
              <a:rPr lang="en-US" sz="2499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youtube.com/watch?v=9Kq3rwjMxTE"/>
              </a:rPr>
              <a:t>https://www.youtube.com/watch?v=9Kq3rwjMxTE</a:t>
            </a:r>
          </a:p>
          <a:p>
            <a:pPr algn="l">
              <a:lnSpc>
                <a:spcPts val="3449"/>
              </a:lnSpc>
            </a:pPr>
            <a:endParaRPr lang="en-US" sz="2499" u="sng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hlinkClick r:id="rId6" tooltip="https://www.youtube.com/watch?v=9Kq3rwjMxTE"/>
            </a:endParaRPr>
          </a:p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TIP </a:t>
            </a: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are 5 parts to Erik Scherder's documentary. </a:t>
            </a: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the assignment, you only need to watch episode 2, but the other episodes are also well worth watching, especially episode 5.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92623" y="1773295"/>
            <a:ext cx="9641973" cy="181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9"/>
              </a:lnSpc>
            </a:pPr>
            <a:r>
              <a:rPr lang="en-US" sz="3499" b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ASSIGNMENT 1 AND 2 MUSIC AND THE BRAIN </a:t>
            </a:r>
          </a:p>
          <a:p>
            <a:pPr algn="l">
              <a:lnSpc>
                <a:spcPts val="4829"/>
              </a:lnSpc>
            </a:pPr>
            <a:r>
              <a:rPr lang="en-US" sz="3499" b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Aangepast</PresentationFormat>
  <Paragraphs>59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Montserrat Bold</vt:lpstr>
      <vt:lpstr>Arial</vt:lpstr>
      <vt:lpstr>Montserrat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DaDOM les 2 Muziek en ons brein</dc:title>
  <dc:creator>Julia Teeninga</dc:creator>
  <cp:lastModifiedBy>Julia Teeninga</cp:lastModifiedBy>
  <cp:revision>2</cp:revision>
  <dcterms:created xsi:type="dcterms:W3CDTF">2006-08-16T00:00:00Z</dcterms:created>
  <dcterms:modified xsi:type="dcterms:W3CDTF">2024-10-23T12:55:23Z</dcterms:modified>
  <dc:identifier>DAF-KvA_Hy4</dc:identifier>
</cp:coreProperties>
</file>