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1"/>
      <p:bold r:id="rId12"/>
    </p:embeddedFont>
    <p:embeddedFont>
      <p:font typeface="Montserrat Bold" panose="000008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02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hyperlink" Target="https://www.youtube.com/watch?v=e5WjNctir5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LMRaHBRTco" TargetMode="Externa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60159" y="1694722"/>
            <a:ext cx="8896498" cy="5357072"/>
            <a:chOff x="0" y="0"/>
            <a:chExt cx="3188304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88304" cy="1919854"/>
            </a:xfrm>
            <a:custGeom>
              <a:avLst/>
              <a:gdLst/>
              <a:ahLst/>
              <a:cxnLst/>
              <a:rect l="l" t="t" r="r" b="b"/>
              <a:pathLst>
                <a:path w="3188304" h="1919854">
                  <a:moveTo>
                    <a:pt x="32198" y="0"/>
                  </a:moveTo>
                  <a:lnTo>
                    <a:pt x="3156106" y="0"/>
                  </a:lnTo>
                  <a:cubicBezTo>
                    <a:pt x="3173889" y="0"/>
                    <a:pt x="3188304" y="14416"/>
                    <a:pt x="3188304" y="32198"/>
                  </a:cubicBezTo>
                  <a:lnTo>
                    <a:pt x="3188304" y="1887656"/>
                  </a:lnTo>
                  <a:cubicBezTo>
                    <a:pt x="3188304" y="1905438"/>
                    <a:pt x="3173889" y="1919854"/>
                    <a:pt x="3156106" y="1919854"/>
                  </a:cubicBezTo>
                  <a:lnTo>
                    <a:pt x="32198" y="1919854"/>
                  </a:lnTo>
                  <a:cubicBezTo>
                    <a:pt x="14416" y="1919854"/>
                    <a:pt x="0" y="1905438"/>
                    <a:pt x="0" y="1887656"/>
                  </a:cubicBezTo>
                  <a:lnTo>
                    <a:pt x="0" y="32198"/>
                  </a:lnTo>
                  <a:cubicBezTo>
                    <a:pt x="0" y="14416"/>
                    <a:pt x="14416" y="0"/>
                    <a:pt x="3219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188304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4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Music in care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114518" y="8943886"/>
            <a:ext cx="3480462" cy="689025"/>
          </a:xfrm>
          <a:custGeom>
            <a:avLst/>
            <a:gdLst/>
            <a:ahLst/>
            <a:cxnLst/>
            <a:rect l="l" t="t" r="r" b="b"/>
            <a:pathLst>
              <a:path w="3480462" h="689025">
                <a:moveTo>
                  <a:pt x="0" y="0"/>
                </a:moveTo>
                <a:lnTo>
                  <a:pt x="3480462" y="0"/>
                </a:lnTo>
                <a:lnTo>
                  <a:pt x="3480462" y="689026"/>
                </a:lnTo>
                <a:lnTo>
                  <a:pt x="0" y="68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223793" y="8478337"/>
            <a:ext cx="7993122" cy="1582065"/>
            <a:chOff x="0" y="0"/>
            <a:chExt cx="2864555" cy="5669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64555" cy="566976"/>
            </a:xfrm>
            <a:custGeom>
              <a:avLst/>
              <a:gdLst/>
              <a:ahLst/>
              <a:cxnLst/>
              <a:rect l="l" t="t" r="r" b="b"/>
              <a:pathLst>
                <a:path w="2864555" h="566976">
                  <a:moveTo>
                    <a:pt x="35837" y="0"/>
                  </a:moveTo>
                  <a:lnTo>
                    <a:pt x="2828717" y="0"/>
                  </a:lnTo>
                  <a:cubicBezTo>
                    <a:pt x="2838222" y="0"/>
                    <a:pt x="2847337" y="3776"/>
                    <a:pt x="2854058" y="10496"/>
                  </a:cubicBezTo>
                  <a:cubicBezTo>
                    <a:pt x="2860779" y="17217"/>
                    <a:pt x="2864555" y="26333"/>
                    <a:pt x="2864555" y="35837"/>
                  </a:cubicBezTo>
                  <a:lnTo>
                    <a:pt x="2864555" y="531139"/>
                  </a:lnTo>
                  <a:cubicBezTo>
                    <a:pt x="2864555" y="550931"/>
                    <a:pt x="2848510" y="566976"/>
                    <a:pt x="2828717" y="566976"/>
                  </a:cubicBezTo>
                  <a:lnTo>
                    <a:pt x="35837" y="566976"/>
                  </a:lnTo>
                  <a:cubicBezTo>
                    <a:pt x="16045" y="566976"/>
                    <a:pt x="0" y="550931"/>
                    <a:pt x="0" y="531139"/>
                  </a:cubicBezTo>
                  <a:lnTo>
                    <a:pt x="0" y="35837"/>
                  </a:lnTo>
                  <a:cubicBezTo>
                    <a:pt x="0" y="16045"/>
                    <a:pt x="16045" y="0"/>
                    <a:pt x="3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2864555" cy="586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04147" y="8758848"/>
            <a:ext cx="723241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4 - Using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7812" y="-957536"/>
            <a:ext cx="13110188" cy="9504887"/>
          </a:xfrm>
          <a:custGeom>
            <a:avLst/>
            <a:gdLst/>
            <a:ahLst/>
            <a:cxnLst/>
            <a:rect l="l" t="t" r="r" b="b"/>
            <a:pathLst>
              <a:path w="13110188" h="9504887">
                <a:moveTo>
                  <a:pt x="0" y="0"/>
                </a:moveTo>
                <a:lnTo>
                  <a:pt x="13110188" y="0"/>
                </a:lnTo>
                <a:lnTo>
                  <a:pt x="13110188" y="9504887"/>
                </a:lnTo>
                <a:lnTo>
                  <a:pt x="0" y="9504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07122" y="1028700"/>
            <a:ext cx="8620259" cy="2766208"/>
            <a:chOff x="0" y="0"/>
            <a:chExt cx="2270356" cy="7285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0356" cy="728549"/>
            </a:xfrm>
            <a:custGeom>
              <a:avLst/>
              <a:gdLst/>
              <a:ahLst/>
              <a:cxnLst/>
              <a:rect l="l" t="t" r="r" b="b"/>
              <a:pathLst>
                <a:path w="2270356" h="728549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682745"/>
                  </a:lnTo>
                  <a:cubicBezTo>
                    <a:pt x="2270356" y="708042"/>
                    <a:pt x="2249849" y="728549"/>
                    <a:pt x="2224553" y="728549"/>
                  </a:cubicBezTo>
                  <a:lnTo>
                    <a:pt x="45803" y="728549"/>
                  </a:lnTo>
                  <a:cubicBezTo>
                    <a:pt x="20507" y="728549"/>
                    <a:pt x="0" y="708042"/>
                    <a:pt x="0" y="682745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270356" cy="738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21380" y="1071954"/>
            <a:ext cx="7312864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EVALUATION PREVIOUS LESSON: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57239" y="2918216"/>
            <a:ext cx="7970142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Sound environment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4944" y="-951891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80556" y="7666722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37588" y="2969396"/>
            <a:ext cx="15023498" cy="6737709"/>
            <a:chOff x="0" y="0"/>
            <a:chExt cx="3956806" cy="177454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56806" cy="1774541"/>
            </a:xfrm>
            <a:custGeom>
              <a:avLst/>
              <a:gdLst/>
              <a:ahLst/>
              <a:cxnLst/>
              <a:rect l="l" t="t" r="r" b="b"/>
              <a:pathLst>
                <a:path w="3956806" h="1774541">
                  <a:moveTo>
                    <a:pt x="26281" y="0"/>
                  </a:moveTo>
                  <a:lnTo>
                    <a:pt x="3930525" y="0"/>
                  </a:lnTo>
                  <a:cubicBezTo>
                    <a:pt x="3945039" y="0"/>
                    <a:pt x="3956806" y="11767"/>
                    <a:pt x="3956806" y="26281"/>
                  </a:cubicBezTo>
                  <a:lnTo>
                    <a:pt x="3956806" y="1748259"/>
                  </a:lnTo>
                  <a:cubicBezTo>
                    <a:pt x="3956806" y="1762774"/>
                    <a:pt x="3945039" y="1774541"/>
                    <a:pt x="3930525" y="1774541"/>
                  </a:cubicBezTo>
                  <a:lnTo>
                    <a:pt x="26281" y="1774541"/>
                  </a:lnTo>
                  <a:cubicBezTo>
                    <a:pt x="11767" y="1774541"/>
                    <a:pt x="0" y="1762774"/>
                    <a:pt x="0" y="1748259"/>
                  </a:cubicBezTo>
                  <a:lnTo>
                    <a:pt x="0" y="26281"/>
                  </a:lnTo>
                  <a:cubicBezTo>
                    <a:pt x="0" y="11767"/>
                    <a:pt x="11767" y="0"/>
                    <a:pt x="262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3956806" cy="1784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9356" y="726047"/>
            <a:ext cx="14072792" cy="1949782"/>
            <a:chOff x="0" y="0"/>
            <a:chExt cx="3706414" cy="5135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3706414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3841" y="789712"/>
            <a:ext cx="11883822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 ASSIGNMENT 1 CASE STUDY MRS. JANSEN</a:t>
            </a:r>
          </a:p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48137" y="3320782"/>
            <a:ext cx="14331926" cy="678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Mrs. Jansen is sitting at the communal dining table. She is very restless and refuses to eat. Mrs. Jansen has been diagnosed with Alzheimer's disease for 5 years and has been living in the nursing home for 1 year because she can no longer live independently. Mrs. Jansen has always lived in the countryside between 2 farms; she had her own house here and lived alone for the last 10 years after her husband passed away. She was never a farmer herself, but she always enjoyed the sound of birds and cows.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She hears the nurses talking at a table behind her; they are on a break. In the kitchen, the plates are being washed for the people who have finished eating. BEEP, BEEP, BEEP... "What is that?!" She sees the nurse walk past again. BAM! "Oh, I don't know anymore." "Mrs., you need to eat something, shall I help you?" "NO, I don't want anything..." and she knocks the plate off the table. Mrs. Jansen is covered in macaroni. "It's not working, I DON'T WANT TO!" Mrs. Jansen says.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do you think Mrs. Jansen doesn't want to eat? </a:t>
            </a:r>
          </a:p>
          <a:p>
            <a:pPr algn="l">
              <a:lnSpc>
                <a:spcPts val="3174"/>
              </a:lnSpc>
            </a:pPr>
            <a:r>
              <a:rPr lang="en-US" sz="23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would you do in this situation?</a:t>
            </a:r>
          </a:p>
          <a:p>
            <a:pPr algn="l">
              <a:lnSpc>
                <a:spcPts val="3174"/>
              </a:lnSpc>
            </a:pPr>
            <a:endParaRPr lang="en-US" sz="23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174"/>
              </a:lnSpc>
            </a:pPr>
            <a:endParaRPr lang="en-US" sz="23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105319" y="13529479"/>
            <a:ext cx="14072792" cy="1949782"/>
            <a:chOff x="0" y="0"/>
            <a:chExt cx="3706414" cy="5135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3706414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4944" y="-951891"/>
            <a:ext cx="4314825" cy="43148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80556" y="7666722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67283" y="3298744"/>
            <a:ext cx="10586867" cy="4520156"/>
            <a:chOff x="0" y="0"/>
            <a:chExt cx="2788311" cy="11904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88311" cy="1190494"/>
            </a:xfrm>
            <a:custGeom>
              <a:avLst/>
              <a:gdLst/>
              <a:ahLst/>
              <a:cxnLst/>
              <a:rect l="l" t="t" r="r" b="b"/>
              <a:pathLst>
                <a:path w="2788311" h="1190494">
                  <a:moveTo>
                    <a:pt x="37295" y="0"/>
                  </a:moveTo>
                  <a:lnTo>
                    <a:pt x="2751016" y="0"/>
                  </a:lnTo>
                  <a:cubicBezTo>
                    <a:pt x="2760907" y="0"/>
                    <a:pt x="2770393" y="3929"/>
                    <a:pt x="2777387" y="10923"/>
                  </a:cubicBezTo>
                  <a:cubicBezTo>
                    <a:pt x="2784382" y="17918"/>
                    <a:pt x="2788311" y="27404"/>
                    <a:pt x="2788311" y="37295"/>
                  </a:cubicBezTo>
                  <a:lnTo>
                    <a:pt x="2788311" y="1153199"/>
                  </a:lnTo>
                  <a:cubicBezTo>
                    <a:pt x="2788311" y="1163090"/>
                    <a:pt x="2784382" y="1172576"/>
                    <a:pt x="2777387" y="1179570"/>
                  </a:cubicBezTo>
                  <a:cubicBezTo>
                    <a:pt x="2770393" y="1186564"/>
                    <a:pt x="2760907" y="1190494"/>
                    <a:pt x="2751016" y="1190494"/>
                  </a:cubicBezTo>
                  <a:lnTo>
                    <a:pt x="37295" y="1190494"/>
                  </a:lnTo>
                  <a:cubicBezTo>
                    <a:pt x="27404" y="1190494"/>
                    <a:pt x="17918" y="1186564"/>
                    <a:pt x="10923" y="1179570"/>
                  </a:cubicBezTo>
                  <a:cubicBezTo>
                    <a:pt x="3929" y="1172576"/>
                    <a:pt x="0" y="1163090"/>
                    <a:pt x="0" y="1153199"/>
                  </a:cubicBezTo>
                  <a:lnTo>
                    <a:pt x="0" y="37295"/>
                  </a:lnTo>
                  <a:cubicBezTo>
                    <a:pt x="0" y="27404"/>
                    <a:pt x="3929" y="17918"/>
                    <a:pt x="10923" y="10923"/>
                  </a:cubicBezTo>
                  <a:cubicBezTo>
                    <a:pt x="17918" y="3929"/>
                    <a:pt x="27404" y="0"/>
                    <a:pt x="37295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788311" cy="1200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88013" y="3794141"/>
            <a:ext cx="9831396" cy="478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you ever seen a music activity at your work (in healthcare), during your internship, or when visiting your grandparents in the care home?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kind of music activity was this? (Describe the situation)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Was this in a group or individual setting?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did the care recipients react to this activity?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you think of this activity?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music activity would you like to do with care recipients?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69356" y="726047"/>
            <a:ext cx="14072792" cy="1949782"/>
            <a:chOff x="0" y="0"/>
            <a:chExt cx="3706414" cy="5135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06414" cy="513523"/>
            </a:xfrm>
            <a:custGeom>
              <a:avLst/>
              <a:gdLst/>
              <a:ahLst/>
              <a:cxnLst/>
              <a:rect l="l" t="t" r="r" b="b"/>
              <a:pathLst>
                <a:path w="3706414" h="513523">
                  <a:moveTo>
                    <a:pt x="28057" y="0"/>
                  </a:moveTo>
                  <a:lnTo>
                    <a:pt x="3678357" y="0"/>
                  </a:lnTo>
                  <a:cubicBezTo>
                    <a:pt x="3693852" y="0"/>
                    <a:pt x="3706414" y="12561"/>
                    <a:pt x="3706414" y="28057"/>
                  </a:cubicBezTo>
                  <a:lnTo>
                    <a:pt x="3706414" y="485466"/>
                  </a:lnTo>
                  <a:cubicBezTo>
                    <a:pt x="3706414" y="500961"/>
                    <a:pt x="3693852" y="513523"/>
                    <a:pt x="3678357" y="513523"/>
                  </a:cubicBezTo>
                  <a:lnTo>
                    <a:pt x="28057" y="513523"/>
                  </a:lnTo>
                  <a:cubicBezTo>
                    <a:pt x="12561" y="513523"/>
                    <a:pt x="0" y="500961"/>
                    <a:pt x="0" y="485466"/>
                  </a:cubicBezTo>
                  <a:lnTo>
                    <a:pt x="0" y="28057"/>
                  </a:lnTo>
                  <a:cubicBezTo>
                    <a:pt x="0" y="12561"/>
                    <a:pt x="12561" y="0"/>
                    <a:pt x="2805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706414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49430" y="789712"/>
            <a:ext cx="1188382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REFLECTION</a:t>
            </a:r>
          </a:p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ASSIGNMENT 2: A music activity</a:t>
            </a:r>
          </a:p>
        </p:txBody>
      </p:sp>
      <p:sp>
        <p:nvSpPr>
          <p:cNvPr id="16" name="Freeform 16"/>
          <p:cNvSpPr/>
          <p:nvPr/>
        </p:nvSpPr>
        <p:spPr>
          <a:xfrm>
            <a:off x="669356" y="3832241"/>
            <a:ext cx="6621985" cy="6191556"/>
          </a:xfrm>
          <a:custGeom>
            <a:avLst/>
            <a:gdLst/>
            <a:ahLst/>
            <a:cxnLst/>
            <a:rect l="l" t="t" r="r" b="b"/>
            <a:pathLst>
              <a:path w="6621985" h="6191556">
                <a:moveTo>
                  <a:pt x="0" y="0"/>
                </a:moveTo>
                <a:lnTo>
                  <a:pt x="6621985" y="0"/>
                </a:lnTo>
                <a:lnTo>
                  <a:pt x="6621985" y="6191556"/>
                </a:lnTo>
                <a:lnTo>
                  <a:pt x="0" y="6191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963156" cy="2987629"/>
            <a:chOff x="0" y="0"/>
            <a:chExt cx="1570543" cy="786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0543" cy="786865"/>
            </a:xfrm>
            <a:custGeom>
              <a:avLst/>
              <a:gdLst/>
              <a:ahLst/>
              <a:cxnLst/>
              <a:rect l="l" t="t" r="r" b="b"/>
              <a:pathLst>
                <a:path w="1570543" h="786865">
                  <a:moveTo>
                    <a:pt x="66213" y="0"/>
                  </a:moveTo>
                  <a:lnTo>
                    <a:pt x="1504330" y="0"/>
                  </a:lnTo>
                  <a:cubicBezTo>
                    <a:pt x="1521891" y="0"/>
                    <a:pt x="1538732" y="6976"/>
                    <a:pt x="1551150" y="19393"/>
                  </a:cubicBezTo>
                  <a:cubicBezTo>
                    <a:pt x="1563567" y="31811"/>
                    <a:pt x="1570543" y="48652"/>
                    <a:pt x="1570543" y="66213"/>
                  </a:cubicBezTo>
                  <a:lnTo>
                    <a:pt x="1570543" y="720652"/>
                  </a:lnTo>
                  <a:cubicBezTo>
                    <a:pt x="1570543" y="738213"/>
                    <a:pt x="1563567" y="755054"/>
                    <a:pt x="1551150" y="767472"/>
                  </a:cubicBezTo>
                  <a:cubicBezTo>
                    <a:pt x="1538732" y="779889"/>
                    <a:pt x="1521891" y="786865"/>
                    <a:pt x="1504330" y="786865"/>
                  </a:cubicBezTo>
                  <a:lnTo>
                    <a:pt x="66213" y="786865"/>
                  </a:lnTo>
                  <a:cubicBezTo>
                    <a:pt x="48652" y="786865"/>
                    <a:pt x="31811" y="779889"/>
                    <a:pt x="19393" y="767472"/>
                  </a:cubicBezTo>
                  <a:cubicBezTo>
                    <a:pt x="6976" y="755054"/>
                    <a:pt x="0" y="738213"/>
                    <a:pt x="0" y="720652"/>
                  </a:cubicBezTo>
                  <a:lnTo>
                    <a:pt x="0" y="66213"/>
                  </a:lnTo>
                  <a:cubicBezTo>
                    <a:pt x="0" y="48652"/>
                    <a:pt x="6976" y="31811"/>
                    <a:pt x="19393" y="19393"/>
                  </a:cubicBezTo>
                  <a:cubicBezTo>
                    <a:pt x="31811" y="6976"/>
                    <a:pt x="48652" y="0"/>
                    <a:pt x="6621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570543" cy="796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65763" y="1028700"/>
            <a:ext cx="10993537" cy="10416376"/>
          </a:xfrm>
          <a:custGeom>
            <a:avLst/>
            <a:gdLst/>
            <a:ahLst/>
            <a:cxnLst/>
            <a:rect l="l" t="t" r="r" b="b"/>
            <a:pathLst>
              <a:path w="10993537" h="10416376">
                <a:moveTo>
                  <a:pt x="0" y="0"/>
                </a:moveTo>
                <a:lnTo>
                  <a:pt x="10993537" y="0"/>
                </a:lnTo>
                <a:lnTo>
                  <a:pt x="10993537" y="10416376"/>
                </a:lnTo>
                <a:lnTo>
                  <a:pt x="0" y="1041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90048" y="1474299"/>
            <a:ext cx="689845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90048" y="2533461"/>
            <a:ext cx="589808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would like/dare to apply music within healthcare.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625069" y="7100887"/>
            <a:ext cx="4314825" cy="431482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366331" y="-556714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278186">
            <a:off x="12228817" y="2668010"/>
            <a:ext cx="6737879" cy="14362035"/>
            <a:chOff x="0" y="0"/>
            <a:chExt cx="1774585" cy="3782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4585" cy="3782594"/>
            </a:xfrm>
            <a:custGeom>
              <a:avLst/>
              <a:gdLst/>
              <a:ahLst/>
              <a:cxnLst/>
              <a:rect l="l" t="t" r="r" b="b"/>
              <a:pathLst>
                <a:path w="1774585" h="3782594">
                  <a:moveTo>
                    <a:pt x="0" y="0"/>
                  </a:moveTo>
                  <a:lnTo>
                    <a:pt x="1774585" y="0"/>
                  </a:lnTo>
                  <a:lnTo>
                    <a:pt x="1774585" y="3782594"/>
                  </a:lnTo>
                  <a:lnTo>
                    <a:pt x="0" y="3782594"/>
                  </a:lnTo>
                  <a:close/>
                </a:path>
              </a:pathLst>
            </a:custGeom>
            <a:solidFill>
              <a:srgbClr val="E48D7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74585" cy="382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90483" y="939839"/>
            <a:ext cx="4180027" cy="8318461"/>
          </a:xfrm>
          <a:custGeom>
            <a:avLst/>
            <a:gdLst/>
            <a:ahLst/>
            <a:cxnLst/>
            <a:rect l="l" t="t" r="r" b="b"/>
            <a:pathLst>
              <a:path w="4180027" h="8318461">
                <a:moveTo>
                  <a:pt x="0" y="0"/>
                </a:moveTo>
                <a:lnTo>
                  <a:pt x="4180027" y="0"/>
                </a:lnTo>
                <a:lnTo>
                  <a:pt x="4180027" y="8318461"/>
                </a:lnTo>
                <a:lnTo>
                  <a:pt x="0" y="8318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2369911" y="4686055"/>
            <a:ext cx="4957537" cy="7224098"/>
          </a:xfrm>
          <a:custGeom>
            <a:avLst/>
            <a:gdLst/>
            <a:ahLst/>
            <a:cxnLst/>
            <a:rect l="l" t="t" r="r" b="b"/>
            <a:pathLst>
              <a:path w="4957537" h="7224098">
                <a:moveTo>
                  <a:pt x="0" y="0"/>
                </a:moveTo>
                <a:lnTo>
                  <a:pt x="4957537" y="0"/>
                </a:lnTo>
                <a:lnTo>
                  <a:pt x="4957537" y="7224098"/>
                </a:lnTo>
                <a:lnTo>
                  <a:pt x="0" y="7224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7639959" cy="3657355"/>
            <a:chOff x="0" y="0"/>
            <a:chExt cx="2012170" cy="9632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2170" cy="963254"/>
            </a:xfrm>
            <a:custGeom>
              <a:avLst/>
              <a:gdLst/>
              <a:ahLst/>
              <a:cxnLst/>
              <a:rect l="l" t="t" r="r" b="b"/>
              <a:pathLst>
                <a:path w="2012170" h="963254">
                  <a:moveTo>
                    <a:pt x="51681" y="0"/>
                  </a:moveTo>
                  <a:lnTo>
                    <a:pt x="1960490" y="0"/>
                  </a:lnTo>
                  <a:cubicBezTo>
                    <a:pt x="1989032" y="0"/>
                    <a:pt x="2012170" y="23138"/>
                    <a:pt x="2012170" y="51681"/>
                  </a:cubicBezTo>
                  <a:lnTo>
                    <a:pt x="2012170" y="911573"/>
                  </a:lnTo>
                  <a:cubicBezTo>
                    <a:pt x="2012170" y="925280"/>
                    <a:pt x="2006725" y="938425"/>
                    <a:pt x="1997033" y="948117"/>
                  </a:cubicBezTo>
                  <a:cubicBezTo>
                    <a:pt x="1987341" y="957809"/>
                    <a:pt x="1974196" y="963254"/>
                    <a:pt x="1960490" y="963254"/>
                  </a:cubicBezTo>
                  <a:lnTo>
                    <a:pt x="51681" y="963254"/>
                  </a:lnTo>
                  <a:cubicBezTo>
                    <a:pt x="23138" y="963254"/>
                    <a:pt x="0" y="940116"/>
                    <a:pt x="0" y="911573"/>
                  </a:cubicBezTo>
                  <a:lnTo>
                    <a:pt x="0" y="51681"/>
                  </a:lnTo>
                  <a:cubicBezTo>
                    <a:pt x="0" y="23138"/>
                    <a:pt x="23138" y="0"/>
                    <a:pt x="516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012170" cy="972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3786" y="1311872"/>
            <a:ext cx="689845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786" y="2436243"/>
            <a:ext cx="650842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we talk about behavioural problems within healthcare, what do you think of?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70812" y="3148093"/>
            <a:ext cx="13463364" cy="6716659"/>
            <a:chOff x="0" y="0"/>
            <a:chExt cx="3545907" cy="17689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5907" cy="1768997"/>
            </a:xfrm>
            <a:custGeom>
              <a:avLst/>
              <a:gdLst/>
              <a:ahLst/>
              <a:cxnLst/>
              <a:rect l="l" t="t" r="r" b="b"/>
              <a:pathLst>
                <a:path w="3545907" h="1768997">
                  <a:moveTo>
                    <a:pt x="29327" y="0"/>
                  </a:moveTo>
                  <a:lnTo>
                    <a:pt x="3516580" y="0"/>
                  </a:lnTo>
                  <a:cubicBezTo>
                    <a:pt x="3524358" y="0"/>
                    <a:pt x="3531817" y="3090"/>
                    <a:pt x="3537317" y="8590"/>
                  </a:cubicBezTo>
                  <a:cubicBezTo>
                    <a:pt x="3542817" y="14089"/>
                    <a:pt x="3545907" y="21549"/>
                    <a:pt x="3545907" y="29327"/>
                  </a:cubicBezTo>
                  <a:lnTo>
                    <a:pt x="3545907" y="1739670"/>
                  </a:lnTo>
                  <a:cubicBezTo>
                    <a:pt x="3545907" y="1747448"/>
                    <a:pt x="3542817" y="1754907"/>
                    <a:pt x="3537317" y="1760407"/>
                  </a:cubicBezTo>
                  <a:cubicBezTo>
                    <a:pt x="3531817" y="1765907"/>
                    <a:pt x="3524358" y="1768997"/>
                    <a:pt x="3516580" y="1768997"/>
                  </a:cubicBezTo>
                  <a:lnTo>
                    <a:pt x="29327" y="1768997"/>
                  </a:lnTo>
                  <a:cubicBezTo>
                    <a:pt x="21549" y="1768997"/>
                    <a:pt x="14089" y="1765907"/>
                    <a:pt x="8590" y="1760407"/>
                  </a:cubicBezTo>
                  <a:cubicBezTo>
                    <a:pt x="3090" y="1754907"/>
                    <a:pt x="0" y="1747448"/>
                    <a:pt x="0" y="1739670"/>
                  </a:cubicBezTo>
                  <a:lnTo>
                    <a:pt x="0" y="29327"/>
                  </a:lnTo>
                  <a:cubicBezTo>
                    <a:pt x="0" y="21549"/>
                    <a:pt x="3090" y="14089"/>
                    <a:pt x="8590" y="8590"/>
                  </a:cubicBezTo>
                  <a:cubicBezTo>
                    <a:pt x="14089" y="3090"/>
                    <a:pt x="21549" y="0"/>
                    <a:pt x="2932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545907" cy="1778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145689" y="3500628"/>
            <a:ext cx="12113611" cy="7186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Joris lives within small-scale living for people with non-congenital brain injury. Joris is 23 years old and was involved in a serious car accident when he was 15. His brain has become damaged as a result, so he can no longer communicate well with the outside world. Speaking is no longer possible but showing his emotions is fine.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Generally, Joris smiles a lot but in recent weeks, Joris is increasingly angry and sometimes even aggressive when he is in the common living room where a country play list is on for an average of 2 hours every day. Henk (a group member) loves country music and regularly tries to sing along.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could be the cause of Joris' behavioural problems?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investigations could you do to confirm these possible causes? 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actions could you put in place so that you meet the needs of multiple caregivers within the group?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956251" y="2143234"/>
            <a:ext cx="4769630" cy="47696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9356" y="905786"/>
            <a:ext cx="9099865" cy="1949782"/>
            <a:chOff x="0" y="0"/>
            <a:chExt cx="2396672" cy="5135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96672" cy="513523"/>
            </a:xfrm>
            <a:custGeom>
              <a:avLst/>
              <a:gdLst/>
              <a:ahLst/>
              <a:cxnLst/>
              <a:rect l="l" t="t" r="r" b="b"/>
              <a:pathLst>
                <a:path w="2396672" h="513523">
                  <a:moveTo>
                    <a:pt x="43389" y="0"/>
                  </a:moveTo>
                  <a:lnTo>
                    <a:pt x="2353283" y="0"/>
                  </a:lnTo>
                  <a:cubicBezTo>
                    <a:pt x="2377246" y="0"/>
                    <a:pt x="2396672" y="19426"/>
                    <a:pt x="2396672" y="43389"/>
                  </a:cubicBezTo>
                  <a:lnTo>
                    <a:pt x="2396672" y="470133"/>
                  </a:lnTo>
                  <a:cubicBezTo>
                    <a:pt x="2396672" y="494097"/>
                    <a:pt x="2377246" y="513523"/>
                    <a:pt x="2353283" y="513523"/>
                  </a:cubicBezTo>
                  <a:lnTo>
                    <a:pt x="43389" y="513523"/>
                  </a:lnTo>
                  <a:cubicBezTo>
                    <a:pt x="19426" y="513523"/>
                    <a:pt x="0" y="494097"/>
                    <a:pt x="0" y="470133"/>
                  </a:cubicBezTo>
                  <a:lnTo>
                    <a:pt x="0" y="43389"/>
                  </a:lnTo>
                  <a:cubicBezTo>
                    <a:pt x="0" y="19426"/>
                    <a:pt x="19426" y="0"/>
                    <a:pt x="4338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2396672" cy="523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88020" y="969452"/>
            <a:ext cx="7715339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STUDY JORIS IS AGGRESSIVE </a:t>
            </a:r>
          </a:p>
          <a:p>
            <a:pPr marL="0" lvl="0" indent="0" algn="ctr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9356" y="1438728"/>
            <a:ext cx="9960736" cy="5653838"/>
            <a:chOff x="0" y="0"/>
            <a:chExt cx="2623404" cy="1489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3404" cy="1489077"/>
            </a:xfrm>
            <a:custGeom>
              <a:avLst/>
              <a:gdLst/>
              <a:ahLst/>
              <a:cxnLst/>
              <a:rect l="l" t="t" r="r" b="b"/>
              <a:pathLst>
                <a:path w="2623404" h="1489077">
                  <a:moveTo>
                    <a:pt x="39639" y="0"/>
                  </a:moveTo>
                  <a:lnTo>
                    <a:pt x="2583764" y="0"/>
                  </a:lnTo>
                  <a:cubicBezTo>
                    <a:pt x="2594277" y="0"/>
                    <a:pt x="2604360" y="4176"/>
                    <a:pt x="2611793" y="11610"/>
                  </a:cubicBezTo>
                  <a:cubicBezTo>
                    <a:pt x="2619227" y="19044"/>
                    <a:pt x="2623404" y="29126"/>
                    <a:pt x="2623404" y="39639"/>
                  </a:cubicBezTo>
                  <a:lnTo>
                    <a:pt x="2623404" y="1449437"/>
                  </a:lnTo>
                  <a:cubicBezTo>
                    <a:pt x="2623404" y="1459950"/>
                    <a:pt x="2619227" y="1470033"/>
                    <a:pt x="2611793" y="1477467"/>
                  </a:cubicBezTo>
                  <a:cubicBezTo>
                    <a:pt x="2604360" y="1484900"/>
                    <a:pt x="2594277" y="1489077"/>
                    <a:pt x="2583764" y="1489077"/>
                  </a:cubicBezTo>
                  <a:lnTo>
                    <a:pt x="39639" y="1489077"/>
                  </a:lnTo>
                  <a:cubicBezTo>
                    <a:pt x="29126" y="1489077"/>
                    <a:pt x="19044" y="1484900"/>
                    <a:pt x="11610" y="1477467"/>
                  </a:cubicBezTo>
                  <a:cubicBezTo>
                    <a:pt x="4176" y="1470033"/>
                    <a:pt x="0" y="1459950"/>
                    <a:pt x="0" y="1449437"/>
                  </a:cubicBezTo>
                  <a:lnTo>
                    <a:pt x="0" y="39639"/>
                  </a:lnTo>
                  <a:cubicBezTo>
                    <a:pt x="0" y="29126"/>
                    <a:pt x="4176" y="19044"/>
                    <a:pt x="11610" y="11610"/>
                  </a:cubicBezTo>
                  <a:cubicBezTo>
                    <a:pt x="19044" y="4176"/>
                    <a:pt x="29126" y="0"/>
                    <a:pt x="3963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623404" cy="1498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0" y="3064971"/>
            <a:ext cx="8281655" cy="6904830"/>
          </a:xfrm>
          <a:custGeom>
            <a:avLst/>
            <a:gdLst/>
            <a:ahLst/>
            <a:cxnLst/>
            <a:rect l="l" t="t" r="r" b="b"/>
            <a:pathLst>
              <a:path w="8281655" h="6904830">
                <a:moveTo>
                  <a:pt x="0" y="0"/>
                </a:moveTo>
                <a:lnTo>
                  <a:pt x="8281655" y="0"/>
                </a:lnTo>
                <a:lnTo>
                  <a:pt x="8281655" y="6904830"/>
                </a:lnTo>
                <a:lnTo>
                  <a:pt x="0" y="6904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962651" y="4761315"/>
            <a:ext cx="4644353" cy="3024635"/>
          </a:xfrm>
          <a:custGeom>
            <a:avLst/>
            <a:gdLst/>
            <a:ahLst/>
            <a:cxnLst/>
            <a:rect l="l" t="t" r="r" b="b"/>
            <a:pathLst>
              <a:path w="4644353" h="3024635">
                <a:moveTo>
                  <a:pt x="0" y="0"/>
                </a:moveTo>
                <a:lnTo>
                  <a:pt x="4644353" y="0"/>
                </a:lnTo>
                <a:lnTo>
                  <a:pt x="4644353" y="3024635"/>
                </a:lnTo>
                <a:lnTo>
                  <a:pt x="0" y="3024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474147" y="3731514"/>
            <a:ext cx="7669853" cy="278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sure the youtube video is visible on the screen or not if you want to make it difficult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Music and artists</a:t>
            </a:r>
          </a:p>
          <a:p>
            <a:pPr marL="496571" lvl="1" indent="-248285" algn="l">
              <a:lnSpc>
                <a:spcPts val="3174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students keep track of their scores.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</a:t>
            </a:r>
            <a:r>
              <a:rPr lang="en-US" sz="2300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 tooltip="https://www.youtube.com/watch?v=eLMRaHBRTco"/>
              </a:rPr>
              <a:t>here</a:t>
            </a:r>
            <a:r>
              <a:rPr lang="en-US" sz="2300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s://www.youtube.com/watch?v=e5WjNctir5o"/>
              </a:rPr>
              <a:t> </a:t>
            </a: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the link to the video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4147" y="1902639"/>
            <a:ext cx="7229807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ENERGISER MUSIC AND RECOGNITION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055849" y="7092566"/>
            <a:ext cx="3903144" cy="390314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50993" y="-724655"/>
            <a:ext cx="4494269" cy="44942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3420481" y="3612123"/>
            <a:ext cx="346442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AA1C2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EVALUATIE:</a:t>
            </a:r>
          </a:p>
        </p:txBody>
      </p:sp>
      <p:sp>
        <p:nvSpPr>
          <p:cNvPr id="4" name="Freeform 4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9539868" cy="2210701"/>
            <a:chOff x="0" y="0"/>
            <a:chExt cx="2512558" cy="5822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558" cy="582242"/>
            </a:xfrm>
            <a:custGeom>
              <a:avLst/>
              <a:gdLst/>
              <a:ahLst/>
              <a:cxnLst/>
              <a:rect l="l" t="t" r="r" b="b"/>
              <a:pathLst>
                <a:path w="2512558" h="582242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540854"/>
                  </a:lnTo>
                  <a:cubicBezTo>
                    <a:pt x="2512558" y="563712"/>
                    <a:pt x="2494028" y="582242"/>
                    <a:pt x="2471170" y="582242"/>
                  </a:cubicBezTo>
                  <a:lnTo>
                    <a:pt x="41388" y="582242"/>
                  </a:lnTo>
                  <a:cubicBezTo>
                    <a:pt x="18530" y="582242"/>
                    <a:pt x="0" y="563712"/>
                    <a:pt x="0" y="540854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512558" cy="59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1481" y="1325448"/>
            <a:ext cx="48112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1481" y="2207376"/>
            <a:ext cx="8604370" cy="118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this lesson, complete assignments 1, 2 &amp; 3 from lesson 4.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2512558" cy="493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6" name="Group 16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96678" cy="19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354122" cy="20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354122" cy="20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Aangepast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Montserrat Bold</vt:lpstr>
      <vt:lpstr>Montserrat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DaDOM les 4 activiteiten die je kan toepassen</dc:title>
  <dc:creator>Julia Teeninga</dc:creator>
  <cp:lastModifiedBy>Julia Teeninga</cp:lastModifiedBy>
  <cp:revision>1</cp:revision>
  <dcterms:created xsi:type="dcterms:W3CDTF">2006-08-16T00:00:00Z</dcterms:created>
  <dcterms:modified xsi:type="dcterms:W3CDTF">2024-10-23T13:28:48Z</dcterms:modified>
  <dc:identifier>DAGUZbrFku8</dc:identifier>
</cp:coreProperties>
</file>