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3"/>
      <p:bold r:id="rId14"/>
    </p:embeddedFont>
    <p:embeddedFont>
      <p:font typeface="Montserrat Bold" panose="00000800000000000000" charset="0"/>
      <p:regular r:id="rId15"/>
      <p:bold r:id="rId16"/>
    </p:embeddedFont>
    <p:embeddedFont>
      <p:font typeface="Montserrat Medium" panose="000006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372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_5Picybc0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ggzstandaarden.nl/generieke-modules/vaktherapie/introductie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8lLlVh_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T182oirv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60159" y="1694722"/>
            <a:ext cx="8896498" cy="5357072"/>
            <a:chOff x="0" y="0"/>
            <a:chExt cx="3188304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88304" cy="1919854"/>
            </a:xfrm>
            <a:custGeom>
              <a:avLst/>
              <a:gdLst/>
              <a:ahLst/>
              <a:cxnLst/>
              <a:rect l="l" t="t" r="r" b="b"/>
              <a:pathLst>
                <a:path w="3188304" h="1919854">
                  <a:moveTo>
                    <a:pt x="32198" y="0"/>
                  </a:moveTo>
                  <a:lnTo>
                    <a:pt x="3156106" y="0"/>
                  </a:lnTo>
                  <a:cubicBezTo>
                    <a:pt x="3173889" y="0"/>
                    <a:pt x="3188304" y="14416"/>
                    <a:pt x="3188304" y="32198"/>
                  </a:cubicBezTo>
                  <a:lnTo>
                    <a:pt x="3188304" y="1887656"/>
                  </a:lnTo>
                  <a:cubicBezTo>
                    <a:pt x="3188304" y="1905438"/>
                    <a:pt x="3173889" y="1919854"/>
                    <a:pt x="3156106" y="1919854"/>
                  </a:cubicBezTo>
                  <a:lnTo>
                    <a:pt x="32198" y="1919854"/>
                  </a:lnTo>
                  <a:cubicBezTo>
                    <a:pt x="14416" y="1919854"/>
                    <a:pt x="0" y="1905438"/>
                    <a:pt x="0" y="1887656"/>
                  </a:cubicBezTo>
                  <a:lnTo>
                    <a:pt x="0" y="32198"/>
                  </a:lnTo>
                  <a:cubicBezTo>
                    <a:pt x="0" y="14416"/>
                    <a:pt x="14416" y="0"/>
                    <a:pt x="3219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188304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370180" y="4208563"/>
            <a:ext cx="2861769" cy="2378864"/>
          </a:xfrm>
          <a:custGeom>
            <a:avLst/>
            <a:gdLst/>
            <a:ahLst/>
            <a:cxnLst/>
            <a:rect l="l" t="t" r="r" b="b"/>
            <a:pathLst>
              <a:path w="2861769" h="2378864">
                <a:moveTo>
                  <a:pt x="0" y="0"/>
                </a:moveTo>
                <a:lnTo>
                  <a:pt x="2861768" y="0"/>
                </a:lnTo>
                <a:lnTo>
                  <a:pt x="2861768" y="2378864"/>
                </a:lnTo>
                <a:lnTo>
                  <a:pt x="0" y="237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/>
          <p:nvPr/>
        </p:nvSpPr>
        <p:spPr>
          <a:xfrm>
            <a:off x="14114518" y="8943886"/>
            <a:ext cx="3480462" cy="689025"/>
          </a:xfrm>
          <a:custGeom>
            <a:avLst/>
            <a:gdLst/>
            <a:ahLst/>
            <a:cxnLst/>
            <a:rect l="l" t="t" r="r" b="b"/>
            <a:pathLst>
              <a:path w="3480462" h="689025">
                <a:moveTo>
                  <a:pt x="0" y="0"/>
                </a:moveTo>
                <a:lnTo>
                  <a:pt x="3480462" y="0"/>
                </a:lnTo>
                <a:lnTo>
                  <a:pt x="3480462" y="689026"/>
                </a:lnTo>
                <a:lnTo>
                  <a:pt x="0" y="68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9" name="Group 19"/>
          <p:cNvGrpSpPr/>
          <p:nvPr/>
        </p:nvGrpSpPr>
        <p:grpSpPr>
          <a:xfrm>
            <a:off x="223793" y="8943886"/>
            <a:ext cx="8920207" cy="1116515"/>
            <a:chOff x="0" y="0"/>
            <a:chExt cx="3196801" cy="4001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96801" cy="400134"/>
            </a:xfrm>
            <a:custGeom>
              <a:avLst/>
              <a:gdLst/>
              <a:ahLst/>
              <a:cxnLst/>
              <a:rect l="l" t="t" r="r" b="b"/>
              <a:pathLst>
                <a:path w="3196801" h="400134">
                  <a:moveTo>
                    <a:pt x="32113" y="0"/>
                  </a:moveTo>
                  <a:lnTo>
                    <a:pt x="3164688" y="0"/>
                  </a:lnTo>
                  <a:cubicBezTo>
                    <a:pt x="3173205" y="0"/>
                    <a:pt x="3181373" y="3383"/>
                    <a:pt x="3187395" y="9406"/>
                  </a:cubicBezTo>
                  <a:cubicBezTo>
                    <a:pt x="3193417" y="15428"/>
                    <a:pt x="3196801" y="23596"/>
                    <a:pt x="3196801" y="32113"/>
                  </a:cubicBezTo>
                  <a:lnTo>
                    <a:pt x="3196801" y="368021"/>
                  </a:lnTo>
                  <a:cubicBezTo>
                    <a:pt x="3196801" y="376538"/>
                    <a:pt x="3193417" y="384706"/>
                    <a:pt x="3187395" y="390728"/>
                  </a:cubicBezTo>
                  <a:cubicBezTo>
                    <a:pt x="3181373" y="396751"/>
                    <a:pt x="3173205" y="400134"/>
                    <a:pt x="3164688" y="400134"/>
                  </a:cubicBezTo>
                  <a:lnTo>
                    <a:pt x="32113" y="400134"/>
                  </a:lnTo>
                  <a:cubicBezTo>
                    <a:pt x="23596" y="400134"/>
                    <a:pt x="15428" y="396751"/>
                    <a:pt x="9406" y="390728"/>
                  </a:cubicBezTo>
                  <a:cubicBezTo>
                    <a:pt x="3383" y="384706"/>
                    <a:pt x="0" y="376538"/>
                    <a:pt x="0" y="368021"/>
                  </a:cubicBezTo>
                  <a:lnTo>
                    <a:pt x="0" y="32113"/>
                  </a:lnTo>
                  <a:cubicBezTo>
                    <a:pt x="0" y="23596"/>
                    <a:pt x="3383" y="15428"/>
                    <a:pt x="9406" y="9406"/>
                  </a:cubicBezTo>
                  <a:cubicBezTo>
                    <a:pt x="15428" y="3383"/>
                    <a:pt x="23596" y="0"/>
                    <a:pt x="3211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3196801" cy="419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6729" y="9278874"/>
            <a:ext cx="823433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750"/>
              </a:lnSpc>
              <a:buFont typeface="Arial"/>
              <a:buChar char="•"/>
            </a:pPr>
            <a:r>
              <a:rPr lang="en-US" sz="3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6 - Music therapist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03646" y="2312047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6 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F79E67"/>
                </a:solidFill>
                <a:latin typeface="Montserrat"/>
                <a:ea typeface="Montserrat"/>
                <a:cs typeface="Montserrat"/>
                <a:sym typeface="Montserrat"/>
              </a:rPr>
              <a:t>Music in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257" y="2253420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25069" y="7100887"/>
            <a:ext cx="4314825" cy="43148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66331" y="-556714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23719" y="4700587"/>
            <a:ext cx="2400300" cy="24003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3838" y="484784"/>
            <a:ext cx="13447957" cy="2333037"/>
            <a:chOff x="0" y="0"/>
            <a:chExt cx="3541849" cy="6144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41849" cy="614462"/>
            </a:xfrm>
            <a:custGeom>
              <a:avLst/>
              <a:gdLst/>
              <a:ahLst/>
              <a:cxnLst/>
              <a:rect l="l" t="t" r="r" b="b"/>
              <a:pathLst>
                <a:path w="3541849" h="614462">
                  <a:moveTo>
                    <a:pt x="29360" y="0"/>
                  </a:moveTo>
                  <a:lnTo>
                    <a:pt x="3512488" y="0"/>
                  </a:lnTo>
                  <a:cubicBezTo>
                    <a:pt x="3528704" y="0"/>
                    <a:pt x="3541849" y="13145"/>
                    <a:pt x="3541849" y="29360"/>
                  </a:cubicBezTo>
                  <a:lnTo>
                    <a:pt x="3541849" y="585102"/>
                  </a:lnTo>
                  <a:cubicBezTo>
                    <a:pt x="3541849" y="601317"/>
                    <a:pt x="3528704" y="614462"/>
                    <a:pt x="3512488" y="614462"/>
                  </a:cubicBezTo>
                  <a:lnTo>
                    <a:pt x="29360" y="614462"/>
                  </a:lnTo>
                  <a:cubicBezTo>
                    <a:pt x="13145" y="614462"/>
                    <a:pt x="0" y="601317"/>
                    <a:pt x="0" y="585102"/>
                  </a:cubicBezTo>
                  <a:lnTo>
                    <a:pt x="0" y="29360"/>
                  </a:lnTo>
                  <a:cubicBezTo>
                    <a:pt x="0" y="13145"/>
                    <a:pt x="13145" y="0"/>
                    <a:pt x="2936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3541849" cy="62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543670" y="3389766"/>
            <a:ext cx="11301259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TextBox 19"/>
          <p:cNvSpPr txBox="1"/>
          <p:nvPr/>
        </p:nvSpPr>
        <p:spPr>
          <a:xfrm>
            <a:off x="675177" y="679920"/>
            <a:ext cx="13118017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MUSIC THERAPY FOR DEMENTIA &amp; CARERS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 dirty="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D464952-F1CF-5D47-716D-9DBC704795C4}"/>
              </a:ext>
            </a:extLst>
          </p:cNvPr>
          <p:cNvSpPr txBox="1"/>
          <p:nvPr/>
        </p:nvSpPr>
        <p:spPr>
          <a:xfrm>
            <a:off x="631691" y="1714811"/>
            <a:ext cx="1013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900" dirty="0">
                <a:latin typeface="Montserrat "/>
              </a:rPr>
              <a:t>Watch </a:t>
            </a:r>
            <a:r>
              <a:rPr lang="nl-NL" sz="2900" dirty="0" err="1">
                <a:latin typeface="Montserrat "/>
              </a:rPr>
              <a:t>the</a:t>
            </a:r>
            <a:r>
              <a:rPr lang="nl-NL" sz="2900" dirty="0">
                <a:latin typeface="Montserrat "/>
              </a:rPr>
              <a:t> full video </a:t>
            </a:r>
            <a:r>
              <a:rPr lang="nl-NL" sz="2900" dirty="0">
                <a:latin typeface="Montserrat "/>
                <a:hlinkClick r:id="rId3"/>
              </a:rPr>
              <a:t>HERE</a:t>
            </a:r>
            <a:r>
              <a:rPr lang="nl-NL" sz="2900" dirty="0">
                <a:latin typeface="Montserrat 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7769" y="1789348"/>
            <a:ext cx="9539868" cy="2210701"/>
            <a:chOff x="0" y="0"/>
            <a:chExt cx="2512558" cy="5822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2558" cy="582242"/>
            </a:xfrm>
            <a:custGeom>
              <a:avLst/>
              <a:gdLst/>
              <a:ahLst/>
              <a:cxnLst/>
              <a:rect l="l" t="t" r="r" b="b"/>
              <a:pathLst>
                <a:path w="2512558" h="582242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540854"/>
                  </a:lnTo>
                  <a:cubicBezTo>
                    <a:pt x="2512558" y="563712"/>
                    <a:pt x="2494028" y="582242"/>
                    <a:pt x="2471170" y="582242"/>
                  </a:cubicBezTo>
                  <a:lnTo>
                    <a:pt x="41388" y="582242"/>
                  </a:lnTo>
                  <a:cubicBezTo>
                    <a:pt x="18530" y="582242"/>
                    <a:pt x="0" y="563712"/>
                    <a:pt x="0" y="540854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512558" cy="59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87181" y="1955101"/>
            <a:ext cx="48112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87181" y="2856599"/>
            <a:ext cx="8604370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this lesson, complete assignments 1 &amp; 2 from lesson 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512558" cy="493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11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96678" cy="19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-1934141" y="612775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6" name="Group 16"/>
          <p:cNvGrpSpPr/>
          <p:nvPr/>
        </p:nvGrpSpPr>
        <p:grpSpPr>
          <a:xfrm>
            <a:off x="7747769" y="4266749"/>
            <a:ext cx="4952053" cy="1524901"/>
            <a:chOff x="0" y="0"/>
            <a:chExt cx="1304245" cy="4016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04245" cy="401620"/>
            </a:xfrm>
            <a:custGeom>
              <a:avLst/>
              <a:gdLst/>
              <a:ahLst/>
              <a:cxnLst/>
              <a:rect l="l" t="t" r="r" b="b"/>
              <a:pathLst>
                <a:path w="1304245" h="401620">
                  <a:moveTo>
                    <a:pt x="79732" y="0"/>
                  </a:moveTo>
                  <a:lnTo>
                    <a:pt x="1224512" y="0"/>
                  </a:lnTo>
                  <a:cubicBezTo>
                    <a:pt x="1268547" y="0"/>
                    <a:pt x="1304245" y="35697"/>
                    <a:pt x="1304245" y="79732"/>
                  </a:cubicBezTo>
                  <a:lnTo>
                    <a:pt x="1304245" y="321888"/>
                  </a:lnTo>
                  <a:cubicBezTo>
                    <a:pt x="1304245" y="365923"/>
                    <a:pt x="1268547" y="401620"/>
                    <a:pt x="1224512" y="401620"/>
                  </a:cubicBezTo>
                  <a:lnTo>
                    <a:pt x="79732" y="401620"/>
                  </a:lnTo>
                  <a:cubicBezTo>
                    <a:pt x="35697" y="401620"/>
                    <a:pt x="0" y="365923"/>
                    <a:pt x="0" y="321888"/>
                  </a:cubicBezTo>
                  <a:lnTo>
                    <a:pt x="0" y="79732"/>
                  </a:lnTo>
                  <a:cubicBezTo>
                    <a:pt x="0" y="35697"/>
                    <a:pt x="35697" y="0"/>
                    <a:pt x="7973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304245" cy="41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187181" y="4546600"/>
            <a:ext cx="934710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SOURCES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550572" y="6505735"/>
            <a:ext cx="4641279" cy="464127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47769" y="6058351"/>
            <a:ext cx="9539868" cy="2092225"/>
            <a:chOff x="0" y="0"/>
            <a:chExt cx="2512558" cy="5510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12558" cy="551039"/>
            </a:xfrm>
            <a:custGeom>
              <a:avLst/>
              <a:gdLst/>
              <a:ahLst/>
              <a:cxnLst/>
              <a:rect l="l" t="t" r="r" b="b"/>
              <a:pathLst>
                <a:path w="2512558" h="551039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509651"/>
                  </a:lnTo>
                  <a:cubicBezTo>
                    <a:pt x="2512558" y="532509"/>
                    <a:pt x="2494028" y="551039"/>
                    <a:pt x="2471170" y="551039"/>
                  </a:cubicBezTo>
                  <a:lnTo>
                    <a:pt x="41388" y="551039"/>
                  </a:lnTo>
                  <a:cubicBezTo>
                    <a:pt x="18530" y="551039"/>
                    <a:pt x="0" y="532509"/>
                    <a:pt x="0" y="509651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2512558" cy="56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187181" y="6448585"/>
            <a:ext cx="8604370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5"/>
              </a:lnSpc>
            </a:pPr>
            <a:r>
              <a:rPr lang="en-US" sz="31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5" tooltip="https://www.ggzstandaarden.nl/generieke-modules/vaktherapie/introductie"/>
              </a:rPr>
              <a:t>https://www.ggzstandaarden.nl/generieke-modules/vaktherapie/introductie </a:t>
            </a:r>
          </a:p>
          <a:p>
            <a:pPr algn="l">
              <a:lnSpc>
                <a:spcPts val="4415"/>
              </a:lnSpc>
            </a:pPr>
            <a:endParaRPr lang="en-US" sz="3199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5" tooltip="https://www.ggzstandaarden.nl/generieke-modules/vaktherapie/introductie"/>
            </a:endParaRPr>
          </a:p>
          <a:p>
            <a:pPr algn="l">
              <a:lnSpc>
                <a:spcPts val="3174"/>
              </a:lnSpc>
            </a:pPr>
            <a:endParaRPr lang="en-US" sz="3199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5" tooltip="https://www.ggzstandaarden.nl/generieke-modules/vaktherapie/introductie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-1425044" y="-2157413"/>
            <a:ext cx="4314825" cy="431482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354122" cy="20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354122" cy="20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7122" y="1028700"/>
            <a:ext cx="8620259" cy="1441890"/>
            <a:chOff x="0" y="0"/>
            <a:chExt cx="2270356" cy="379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379757"/>
            </a:xfrm>
            <a:custGeom>
              <a:avLst/>
              <a:gdLst/>
              <a:ahLst/>
              <a:cxnLst/>
              <a:rect l="l" t="t" r="r" b="b"/>
              <a:pathLst>
                <a:path w="2270356" h="379757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333954"/>
                  </a:lnTo>
                  <a:cubicBezTo>
                    <a:pt x="2270356" y="359250"/>
                    <a:pt x="2249849" y="379757"/>
                    <a:pt x="2224553" y="379757"/>
                  </a:cubicBezTo>
                  <a:lnTo>
                    <a:pt x="45803" y="379757"/>
                  </a:lnTo>
                  <a:cubicBezTo>
                    <a:pt x="20507" y="379757"/>
                    <a:pt x="0" y="359250"/>
                    <a:pt x="0" y="333954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270356" cy="389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684425"/>
            <a:ext cx="8904041" cy="6313487"/>
            <a:chOff x="0" y="0"/>
            <a:chExt cx="2345097" cy="16628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5097" cy="1662811"/>
            </a:xfrm>
            <a:custGeom>
              <a:avLst/>
              <a:gdLst/>
              <a:ahLst/>
              <a:cxnLst/>
              <a:rect l="l" t="t" r="r" b="b"/>
              <a:pathLst>
                <a:path w="2345097" h="1662811">
                  <a:moveTo>
                    <a:pt x="44344" y="0"/>
                  </a:moveTo>
                  <a:lnTo>
                    <a:pt x="2300754" y="0"/>
                  </a:lnTo>
                  <a:cubicBezTo>
                    <a:pt x="2325244" y="0"/>
                    <a:pt x="2345097" y="19853"/>
                    <a:pt x="2345097" y="44344"/>
                  </a:cubicBezTo>
                  <a:lnTo>
                    <a:pt x="2345097" y="1618468"/>
                  </a:lnTo>
                  <a:cubicBezTo>
                    <a:pt x="2345097" y="1642958"/>
                    <a:pt x="2325244" y="1662811"/>
                    <a:pt x="2300754" y="1662811"/>
                  </a:cubicBezTo>
                  <a:lnTo>
                    <a:pt x="44344" y="1662811"/>
                  </a:lnTo>
                  <a:cubicBezTo>
                    <a:pt x="19853" y="1662811"/>
                    <a:pt x="0" y="1642958"/>
                    <a:pt x="0" y="1618468"/>
                  </a:cubicBezTo>
                  <a:lnTo>
                    <a:pt x="0" y="44344"/>
                  </a:lnTo>
                  <a:cubicBezTo>
                    <a:pt x="0" y="19853"/>
                    <a:pt x="19853" y="0"/>
                    <a:pt x="4434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345097" cy="1672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9475" y="1267045"/>
            <a:ext cx="731286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EXPRESSIVE THERAPY 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2" name="Group 12"/>
          <p:cNvGrpSpPr/>
          <p:nvPr/>
        </p:nvGrpSpPr>
        <p:grpSpPr>
          <a:xfrm rot="3278186">
            <a:off x="12228817" y="2668010"/>
            <a:ext cx="6737879" cy="14362035"/>
            <a:chOff x="0" y="0"/>
            <a:chExt cx="1774585" cy="37825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4585" cy="3782594"/>
            </a:xfrm>
            <a:custGeom>
              <a:avLst/>
              <a:gdLst/>
              <a:ahLst/>
              <a:cxnLst/>
              <a:rect l="l" t="t" r="r" b="b"/>
              <a:pathLst>
                <a:path w="1774585" h="3782594">
                  <a:moveTo>
                    <a:pt x="0" y="0"/>
                  </a:moveTo>
                  <a:lnTo>
                    <a:pt x="1774585" y="0"/>
                  </a:lnTo>
                  <a:lnTo>
                    <a:pt x="1774585" y="3782594"/>
                  </a:lnTo>
                  <a:lnTo>
                    <a:pt x="0" y="3782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74585" cy="382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19475" y="2943225"/>
            <a:ext cx="7970142" cy="726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way of treatment that emphasizes doing and experiencing.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Treating psychosocial and psychological problems.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Reason for choosing expressive therapy: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Working on problems in a different way alongside regular care.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important for recovery because the focus is not on talking but experiencing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790483" y="939839"/>
            <a:ext cx="4180027" cy="8318461"/>
          </a:xfrm>
          <a:custGeom>
            <a:avLst/>
            <a:gdLst/>
            <a:ahLst/>
            <a:cxnLst/>
            <a:rect l="l" t="t" r="r" b="b"/>
            <a:pathLst>
              <a:path w="4180027" h="8318461">
                <a:moveTo>
                  <a:pt x="0" y="0"/>
                </a:moveTo>
                <a:lnTo>
                  <a:pt x="4180027" y="0"/>
                </a:lnTo>
                <a:lnTo>
                  <a:pt x="4180027" y="8318461"/>
                </a:lnTo>
                <a:lnTo>
                  <a:pt x="0" y="8318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7" name="Group 17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319" y="13529479"/>
            <a:ext cx="14072792" cy="1949782"/>
            <a:chOff x="0" y="0"/>
            <a:chExt cx="3706414" cy="513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706414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495300"/>
          <a:ext cx="16230600" cy="9296400"/>
        </p:xfrm>
        <a:graphic>
          <a:graphicData uri="http://schemas.openxmlformats.org/drawingml/2006/table">
            <a:tbl>
              <a:tblPr/>
              <a:tblGrid>
                <a:gridCol w="364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8116">
                <a:tc>
                  <a:txBody>
                    <a:bodyPr/>
                    <a:lstStyle/>
                    <a:p>
                      <a:pPr algn="just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5F8FA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Form of expressive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C2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5F8FA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Brief explanation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C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Art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 therapy involves methodical work with targeted interventions using visual materials, tools and techniques, e.g. painting, drawing, textiles, metal, stone, wood and digital means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8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Dance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Dynamic movement interactions such as improvisation, synchronisation, relaxation, dance and play are used methodically and purposefully.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50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Drama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drama therapy, methodical work is done with a fictional reality through drama and theatre work forms, drama therapy play, scene work (fictional play), role play and psychodrama techniques such as role reversal and rescripting.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8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Music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Music therapy involves methodical work with the elements of music, such as melody, rhythm, harmony and text.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36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Psychomotor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Psychomotor therapy uses interventions that focus on body perception and movement behaviour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98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Psychomotor pediatric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Targeted interventions using occupational therapy resources best suited to the individual child, e.g. body-based play, movement and play materials, musical, sensory and creative resources.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8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100F0D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Play therapy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100F0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form of psychotherapy for children, using play as a means of understanding and helping a child. Play is the language of the child.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4944" y="-951891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9356" y="726047"/>
            <a:ext cx="14072792" cy="1193029"/>
            <a:chOff x="0" y="0"/>
            <a:chExt cx="3706414" cy="314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06414" cy="314213"/>
            </a:xfrm>
            <a:custGeom>
              <a:avLst/>
              <a:gdLst/>
              <a:ahLst/>
              <a:cxnLst/>
              <a:rect l="l" t="t" r="r" b="b"/>
              <a:pathLst>
                <a:path w="3706414" h="31421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286157"/>
                  </a:lnTo>
                  <a:cubicBezTo>
                    <a:pt x="3706414" y="301652"/>
                    <a:pt x="3693852" y="314213"/>
                    <a:pt x="3678357" y="314213"/>
                  </a:cubicBezTo>
                  <a:lnTo>
                    <a:pt x="28057" y="314213"/>
                  </a:lnTo>
                  <a:cubicBezTo>
                    <a:pt x="12561" y="314213"/>
                    <a:pt x="0" y="301652"/>
                    <a:pt x="0" y="286157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706414" cy="323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04044" y="2377097"/>
            <a:ext cx="12879913" cy="7273210"/>
          </a:xfrm>
          <a:custGeom>
            <a:avLst/>
            <a:gdLst/>
            <a:ahLst/>
            <a:cxnLst/>
            <a:rect l="l" t="t" r="r" b="b"/>
            <a:pathLst>
              <a:path w="12879913" h="7273210">
                <a:moveTo>
                  <a:pt x="0" y="0"/>
                </a:moveTo>
                <a:lnTo>
                  <a:pt x="12879912" y="0"/>
                </a:lnTo>
                <a:lnTo>
                  <a:pt x="12879912" y="7273210"/>
                </a:lnTo>
                <a:lnTo>
                  <a:pt x="0" y="7273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349430" y="789712"/>
            <a:ext cx="1188382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MUSIC THERAPY </a:t>
            </a:r>
          </a:p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880556" y="7666722"/>
            <a:ext cx="3328988" cy="332898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25069" y="7100887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66331" y="-556714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2676" y="2228357"/>
            <a:ext cx="16566296" cy="7181270"/>
            <a:chOff x="0" y="0"/>
            <a:chExt cx="4363140" cy="18913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63139" cy="1891363"/>
            </a:xfrm>
            <a:custGeom>
              <a:avLst/>
              <a:gdLst/>
              <a:ahLst/>
              <a:cxnLst/>
              <a:rect l="l" t="t" r="r" b="b"/>
              <a:pathLst>
                <a:path w="4363139" h="1891363">
                  <a:moveTo>
                    <a:pt x="23834" y="0"/>
                  </a:moveTo>
                  <a:lnTo>
                    <a:pt x="4339306" y="0"/>
                  </a:lnTo>
                  <a:cubicBezTo>
                    <a:pt x="4352469" y="0"/>
                    <a:pt x="4363139" y="10671"/>
                    <a:pt x="4363139" y="23834"/>
                  </a:cubicBezTo>
                  <a:lnTo>
                    <a:pt x="4363139" y="1867529"/>
                  </a:lnTo>
                  <a:cubicBezTo>
                    <a:pt x="4363139" y="1880693"/>
                    <a:pt x="4352469" y="1891363"/>
                    <a:pt x="4339306" y="1891363"/>
                  </a:cubicBezTo>
                  <a:lnTo>
                    <a:pt x="23834" y="1891363"/>
                  </a:lnTo>
                  <a:cubicBezTo>
                    <a:pt x="10671" y="1891363"/>
                    <a:pt x="0" y="1880693"/>
                    <a:pt x="0" y="1867529"/>
                  </a:cubicBezTo>
                  <a:lnTo>
                    <a:pt x="0" y="23834"/>
                  </a:lnTo>
                  <a:cubicBezTo>
                    <a:pt x="0" y="10671"/>
                    <a:pt x="10671" y="0"/>
                    <a:pt x="2383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4363140" cy="1900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25951" y="2724648"/>
            <a:ext cx="15459747" cy="805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Patients and loved ones indicate that patients often want to use music therapy primarily for:</a:t>
            </a:r>
          </a:p>
          <a:p>
            <a:pPr marL="626107" lvl="1" indent="-313054" algn="l">
              <a:lnSpc>
                <a:spcPts val="4001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increasing well-being and regulating their emotions</a:t>
            </a:r>
          </a:p>
          <a:p>
            <a:pPr marL="626107" lvl="1" indent="-313054" algn="l">
              <a:lnSpc>
                <a:spcPts val="4001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expressing thoughts and feelings, standing up for their own needs, learning to make their own choices. </a:t>
            </a:r>
          </a:p>
          <a:p>
            <a:pPr marL="626107" lvl="1" indent="-313054" algn="l">
              <a:lnSpc>
                <a:spcPts val="4001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regulating tension.</a:t>
            </a:r>
          </a:p>
          <a:p>
            <a:pPr algn="l">
              <a:lnSpc>
                <a:spcPts val="4001"/>
              </a:lnSpc>
            </a:pPr>
            <a:endParaRPr lang="en-US" sz="28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07" lvl="1" indent="-313054" algn="l">
              <a:lnSpc>
                <a:spcPts val="4001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Complaint-oriented: 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 demand is the starting point</a:t>
            </a:r>
          </a:p>
          <a:p>
            <a:pPr marL="626107" lvl="1" indent="-313054" algn="l">
              <a:lnSpc>
                <a:spcPts val="4001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Person-</a:t>
            </a:r>
            <a:r>
              <a:rPr lang="en-US" sz="28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centred</a:t>
            </a:r>
            <a:r>
              <a:rPr lang="en-US" sz="28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extra attention to success and strengths of patient.</a:t>
            </a:r>
          </a:p>
          <a:p>
            <a:pPr algn="l">
              <a:lnSpc>
                <a:spcPts val="4001"/>
              </a:lnSpc>
            </a:pPr>
            <a:endParaRPr lang="en-US" sz="28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gaining experiences during music therapy, patients learn to translate them into everyday life. Learn to cope better with emotions, tensions, and motor skills that get in the way of self-management. </a:t>
            </a:r>
          </a:p>
          <a:p>
            <a:pPr algn="l">
              <a:lnSpc>
                <a:spcPts val="4001"/>
              </a:lnSpc>
            </a:pPr>
            <a:endParaRPr lang="en-US" sz="28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endParaRPr lang="en-US" sz="28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endParaRPr lang="en-US" sz="28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72676" y="498997"/>
            <a:ext cx="7971471" cy="1429514"/>
            <a:chOff x="0" y="0"/>
            <a:chExt cx="2099482" cy="3764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99482" cy="376498"/>
            </a:xfrm>
            <a:custGeom>
              <a:avLst/>
              <a:gdLst/>
              <a:ahLst/>
              <a:cxnLst/>
              <a:rect l="l" t="t" r="r" b="b"/>
              <a:pathLst>
                <a:path w="2099482" h="376498">
                  <a:moveTo>
                    <a:pt x="49531" y="0"/>
                  </a:moveTo>
                  <a:lnTo>
                    <a:pt x="2049951" y="0"/>
                  </a:lnTo>
                  <a:cubicBezTo>
                    <a:pt x="2063087" y="0"/>
                    <a:pt x="2075686" y="5218"/>
                    <a:pt x="2084974" y="14507"/>
                  </a:cubicBezTo>
                  <a:cubicBezTo>
                    <a:pt x="2094263" y="23796"/>
                    <a:pt x="2099482" y="36395"/>
                    <a:pt x="2099482" y="49531"/>
                  </a:cubicBezTo>
                  <a:lnTo>
                    <a:pt x="2099482" y="326966"/>
                  </a:lnTo>
                  <a:cubicBezTo>
                    <a:pt x="2099482" y="354322"/>
                    <a:pt x="2077306" y="376498"/>
                    <a:pt x="2049951" y="376498"/>
                  </a:cubicBezTo>
                  <a:lnTo>
                    <a:pt x="49531" y="376498"/>
                  </a:lnTo>
                  <a:cubicBezTo>
                    <a:pt x="36395" y="376498"/>
                    <a:pt x="23796" y="371279"/>
                    <a:pt x="14507" y="361990"/>
                  </a:cubicBezTo>
                  <a:cubicBezTo>
                    <a:pt x="5218" y="352701"/>
                    <a:pt x="0" y="340103"/>
                    <a:pt x="0" y="326966"/>
                  </a:cubicBezTo>
                  <a:lnTo>
                    <a:pt x="0" y="49531"/>
                  </a:lnTo>
                  <a:cubicBezTo>
                    <a:pt x="0" y="22176"/>
                    <a:pt x="22176" y="0"/>
                    <a:pt x="4953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099482" cy="386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52751" y="731154"/>
            <a:ext cx="1146713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 OF CARE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0852" y="2563079"/>
            <a:ext cx="16566296" cy="7507072"/>
            <a:chOff x="0" y="0"/>
            <a:chExt cx="4363140" cy="1977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3139" cy="1977171"/>
            </a:xfrm>
            <a:custGeom>
              <a:avLst/>
              <a:gdLst/>
              <a:ahLst/>
              <a:cxnLst/>
              <a:rect l="l" t="t" r="r" b="b"/>
              <a:pathLst>
                <a:path w="4363139" h="1977171">
                  <a:moveTo>
                    <a:pt x="23834" y="0"/>
                  </a:moveTo>
                  <a:lnTo>
                    <a:pt x="4339306" y="0"/>
                  </a:lnTo>
                  <a:cubicBezTo>
                    <a:pt x="4352469" y="0"/>
                    <a:pt x="4363139" y="10671"/>
                    <a:pt x="4363139" y="23834"/>
                  </a:cubicBezTo>
                  <a:lnTo>
                    <a:pt x="4363139" y="1953338"/>
                  </a:lnTo>
                  <a:cubicBezTo>
                    <a:pt x="4363139" y="1966501"/>
                    <a:pt x="4352469" y="1977171"/>
                    <a:pt x="4339306" y="1977171"/>
                  </a:cubicBezTo>
                  <a:lnTo>
                    <a:pt x="23834" y="1977171"/>
                  </a:lnTo>
                  <a:cubicBezTo>
                    <a:pt x="10671" y="1977171"/>
                    <a:pt x="0" y="1966501"/>
                    <a:pt x="0" y="1953338"/>
                  </a:cubicBezTo>
                  <a:lnTo>
                    <a:pt x="0" y="23834"/>
                  </a:lnTo>
                  <a:cubicBezTo>
                    <a:pt x="0" y="10671"/>
                    <a:pt x="10671" y="0"/>
                    <a:pt x="2383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63140" cy="1986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14127" y="2856386"/>
            <a:ext cx="15459747" cy="914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Several factors affect psychological well-being: </a:t>
            </a:r>
          </a:p>
          <a:p>
            <a:pPr algn="l">
              <a:lnSpc>
                <a:spcPts val="2595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95"/>
              </a:lnSpc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Self-acceptance: </a:t>
            </a:r>
          </a:p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Acknowledging and accepting yourself, feeling positive about life so far</a:t>
            </a:r>
          </a:p>
          <a:p>
            <a:pPr algn="l">
              <a:lnSpc>
                <a:spcPts val="2595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95"/>
              </a:lnSpc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Personal growth:</a:t>
            </a:r>
          </a:p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Development, openness to new experiences, sense of effectiveness </a:t>
            </a:r>
          </a:p>
          <a:p>
            <a:pPr algn="l">
              <a:lnSpc>
                <a:spcPts val="2595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95"/>
              </a:lnSpc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Purpose in life: </a:t>
            </a:r>
          </a:p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Having direction in life, experiencing past as meaningful, beliefs that give life direction. </a:t>
            </a:r>
          </a:p>
          <a:p>
            <a:pPr algn="l">
              <a:lnSpc>
                <a:spcPts val="2595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95"/>
              </a:lnSpc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Environmental management: </a:t>
            </a:r>
          </a:p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Feeling able to deal with complex environment, choosing or creating environment that suits you </a:t>
            </a:r>
          </a:p>
          <a:p>
            <a:pPr algn="l">
              <a:lnSpc>
                <a:spcPts val="2595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95"/>
              </a:lnSpc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Autonomy: </a:t>
            </a:r>
          </a:p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Independent, self-determination, resisting social pressure, self-evaluation. </a:t>
            </a:r>
          </a:p>
          <a:p>
            <a:pPr algn="l">
              <a:lnSpc>
                <a:spcPts val="2595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95"/>
              </a:lnSpc>
            </a:pPr>
            <a:r>
              <a:rPr lang="en-US" sz="2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Positive relationships: </a:t>
            </a:r>
          </a:p>
          <a:p>
            <a:pPr algn="l">
              <a:lnSpc>
                <a:spcPts val="2595"/>
              </a:lnSpc>
            </a:pPr>
            <a:r>
              <a:rPr lang="en-US" sz="2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Having warm, confidential relationships, showing interest in others, empathy, affection, intimacy, give and take in relationships. </a:t>
            </a:r>
          </a:p>
          <a:p>
            <a:pPr algn="l">
              <a:lnSpc>
                <a:spcPts val="2713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60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01"/>
              </a:lnSpc>
            </a:pPr>
            <a:endParaRPr lang="en-US"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00517" y="498997"/>
            <a:ext cx="16910615" cy="1949782"/>
            <a:chOff x="0" y="0"/>
            <a:chExt cx="4453825" cy="5135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53825" cy="513523"/>
            </a:xfrm>
            <a:custGeom>
              <a:avLst/>
              <a:gdLst/>
              <a:ahLst/>
              <a:cxnLst/>
              <a:rect l="l" t="t" r="r" b="b"/>
              <a:pathLst>
                <a:path w="4453825" h="513523">
                  <a:moveTo>
                    <a:pt x="23349" y="0"/>
                  </a:moveTo>
                  <a:lnTo>
                    <a:pt x="4430476" y="0"/>
                  </a:lnTo>
                  <a:cubicBezTo>
                    <a:pt x="4436669" y="0"/>
                    <a:pt x="4442608" y="2460"/>
                    <a:pt x="4446986" y="6839"/>
                  </a:cubicBezTo>
                  <a:cubicBezTo>
                    <a:pt x="4451365" y="11217"/>
                    <a:pt x="4453825" y="17156"/>
                    <a:pt x="4453825" y="23349"/>
                  </a:cubicBezTo>
                  <a:lnTo>
                    <a:pt x="4453825" y="490174"/>
                  </a:lnTo>
                  <a:cubicBezTo>
                    <a:pt x="4453825" y="503069"/>
                    <a:pt x="4443371" y="513523"/>
                    <a:pt x="4430476" y="513523"/>
                  </a:cubicBezTo>
                  <a:lnTo>
                    <a:pt x="23349" y="513523"/>
                  </a:lnTo>
                  <a:cubicBezTo>
                    <a:pt x="10453" y="513523"/>
                    <a:pt x="0" y="503069"/>
                    <a:pt x="0" y="490174"/>
                  </a:cubicBezTo>
                  <a:lnTo>
                    <a:pt x="0" y="23349"/>
                  </a:lnTo>
                  <a:cubicBezTo>
                    <a:pt x="0" y="10453"/>
                    <a:pt x="10453" y="0"/>
                    <a:pt x="2334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453825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12714" y="731154"/>
            <a:ext cx="1588622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PERSON-CENTRED APPROACH AND WELL-BEING 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2714" y="1617741"/>
            <a:ext cx="15672984" cy="83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3"/>
              </a:lnSpc>
            </a:pPr>
            <a:r>
              <a:rPr lang="en-US" sz="1799" b="1" spc="4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Psychological well-being in particular is thought to contribute to the prevention and reduction of mental illness. ®Westerhof, G.J. &amp; Keyes, C.L.M. (2008) p. 810.</a:t>
            </a:r>
          </a:p>
          <a:p>
            <a:pPr algn="l">
              <a:lnSpc>
                <a:spcPts val="2213"/>
              </a:lnSpc>
              <a:spcBef>
                <a:spcPct val="0"/>
              </a:spcBef>
            </a:pPr>
            <a:endParaRPr lang="en-US" sz="1799" b="1" spc="41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0852" y="2563079"/>
            <a:ext cx="16566296" cy="7057750"/>
            <a:chOff x="0" y="0"/>
            <a:chExt cx="4363140" cy="1858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3139" cy="1858831"/>
            </a:xfrm>
            <a:custGeom>
              <a:avLst/>
              <a:gdLst/>
              <a:ahLst/>
              <a:cxnLst/>
              <a:rect l="l" t="t" r="r" b="b"/>
              <a:pathLst>
                <a:path w="4363139" h="1858831">
                  <a:moveTo>
                    <a:pt x="23834" y="0"/>
                  </a:moveTo>
                  <a:lnTo>
                    <a:pt x="4339306" y="0"/>
                  </a:lnTo>
                  <a:cubicBezTo>
                    <a:pt x="4352469" y="0"/>
                    <a:pt x="4363139" y="10671"/>
                    <a:pt x="4363139" y="23834"/>
                  </a:cubicBezTo>
                  <a:lnTo>
                    <a:pt x="4363139" y="1834997"/>
                  </a:lnTo>
                  <a:cubicBezTo>
                    <a:pt x="4363139" y="1848161"/>
                    <a:pt x="4352469" y="1858831"/>
                    <a:pt x="4339306" y="1858831"/>
                  </a:cubicBezTo>
                  <a:lnTo>
                    <a:pt x="23834" y="1858831"/>
                  </a:lnTo>
                  <a:cubicBezTo>
                    <a:pt x="10671" y="1858831"/>
                    <a:pt x="0" y="1848161"/>
                    <a:pt x="0" y="1834997"/>
                  </a:cubicBezTo>
                  <a:lnTo>
                    <a:pt x="0" y="23834"/>
                  </a:lnTo>
                  <a:cubicBezTo>
                    <a:pt x="0" y="10671"/>
                    <a:pt x="10671" y="0"/>
                    <a:pt x="2383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63140" cy="1868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14127" y="2770661"/>
            <a:ext cx="15459747" cy="10140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With expressive therapy, the patient can develop some of the positive, protective factors of psychological well-being, such as:</a:t>
            </a:r>
          </a:p>
          <a:p>
            <a:pPr algn="l">
              <a:lnSpc>
                <a:spcPts val="3925"/>
              </a:lnSpc>
            </a:pPr>
            <a:endParaRPr lang="en-US" sz="25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setting your own goals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self-actualisation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trying out new roles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mutually positive affirmation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working on the basis of strengths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gaining positive emotions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opportunities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developing confidence in one's own ability to act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 problem-solving capabilities</a:t>
            </a:r>
          </a:p>
          <a:p>
            <a:pPr marL="561337" lvl="1" indent="-280669" algn="l">
              <a:lnSpc>
                <a:spcPts val="3925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directing situations</a:t>
            </a:r>
          </a:p>
          <a:p>
            <a:pPr algn="l">
              <a:lnSpc>
                <a:spcPts val="3925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076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11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553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553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553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553"/>
              </a:lnSpc>
            </a:pPr>
            <a:endParaRPr lang="en-US" sz="25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00517" y="498997"/>
            <a:ext cx="16910615" cy="1949782"/>
            <a:chOff x="0" y="0"/>
            <a:chExt cx="4453825" cy="5135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53825" cy="513523"/>
            </a:xfrm>
            <a:custGeom>
              <a:avLst/>
              <a:gdLst/>
              <a:ahLst/>
              <a:cxnLst/>
              <a:rect l="l" t="t" r="r" b="b"/>
              <a:pathLst>
                <a:path w="4453825" h="513523">
                  <a:moveTo>
                    <a:pt x="23349" y="0"/>
                  </a:moveTo>
                  <a:lnTo>
                    <a:pt x="4430476" y="0"/>
                  </a:lnTo>
                  <a:cubicBezTo>
                    <a:pt x="4436669" y="0"/>
                    <a:pt x="4442608" y="2460"/>
                    <a:pt x="4446986" y="6839"/>
                  </a:cubicBezTo>
                  <a:cubicBezTo>
                    <a:pt x="4451365" y="11217"/>
                    <a:pt x="4453825" y="17156"/>
                    <a:pt x="4453825" y="23349"/>
                  </a:cubicBezTo>
                  <a:lnTo>
                    <a:pt x="4453825" y="490174"/>
                  </a:lnTo>
                  <a:cubicBezTo>
                    <a:pt x="4453825" y="503069"/>
                    <a:pt x="4443371" y="513523"/>
                    <a:pt x="4430476" y="513523"/>
                  </a:cubicBezTo>
                  <a:lnTo>
                    <a:pt x="23349" y="513523"/>
                  </a:lnTo>
                  <a:cubicBezTo>
                    <a:pt x="10453" y="513523"/>
                    <a:pt x="0" y="503069"/>
                    <a:pt x="0" y="490174"/>
                  </a:cubicBezTo>
                  <a:lnTo>
                    <a:pt x="0" y="23349"/>
                  </a:lnTo>
                  <a:cubicBezTo>
                    <a:pt x="0" y="10453"/>
                    <a:pt x="10453" y="0"/>
                    <a:pt x="2334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453825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12714" y="731154"/>
            <a:ext cx="1588622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CONTRIBUTION OF EXPRESSIVE THERAPY 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12714" y="1617741"/>
            <a:ext cx="15672984" cy="110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3"/>
              </a:lnSpc>
            </a:pPr>
            <a:r>
              <a:rPr lang="en-US" sz="1799" b="1" spc="4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®Smeijsters, H. (2010) Practice research on interventions. Vaktherapie in Just-Juvenile Institutions and Closed Youth Care Tijdschriftvoor vaktherapie 6(1), 9-17</a:t>
            </a:r>
          </a:p>
          <a:p>
            <a:pPr algn="l">
              <a:lnSpc>
                <a:spcPts val="2213"/>
              </a:lnSpc>
            </a:pPr>
            <a:endParaRPr lang="en-US" sz="1799" b="1" spc="41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213"/>
              </a:lnSpc>
              <a:spcBef>
                <a:spcPct val="0"/>
              </a:spcBef>
            </a:pPr>
            <a:endParaRPr lang="en-US" sz="1799" b="1" spc="41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257" y="2253420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3839" y="510227"/>
            <a:ext cx="13633102" cy="2333037"/>
            <a:chOff x="0" y="0"/>
            <a:chExt cx="3590611" cy="614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0611" cy="614462"/>
            </a:xfrm>
            <a:custGeom>
              <a:avLst/>
              <a:gdLst/>
              <a:ahLst/>
              <a:cxnLst/>
              <a:rect l="l" t="t" r="r" b="b"/>
              <a:pathLst>
                <a:path w="3590611" h="614462">
                  <a:moveTo>
                    <a:pt x="28962" y="0"/>
                  </a:moveTo>
                  <a:lnTo>
                    <a:pt x="3561650" y="0"/>
                  </a:lnTo>
                  <a:cubicBezTo>
                    <a:pt x="3569331" y="0"/>
                    <a:pt x="3576698" y="3051"/>
                    <a:pt x="3582129" y="8483"/>
                  </a:cubicBezTo>
                  <a:cubicBezTo>
                    <a:pt x="3587560" y="13914"/>
                    <a:pt x="3590611" y="21281"/>
                    <a:pt x="3590611" y="28962"/>
                  </a:cubicBezTo>
                  <a:lnTo>
                    <a:pt x="3590611" y="585501"/>
                  </a:lnTo>
                  <a:cubicBezTo>
                    <a:pt x="3590611" y="593182"/>
                    <a:pt x="3587560" y="600548"/>
                    <a:pt x="3582129" y="605980"/>
                  </a:cubicBezTo>
                  <a:cubicBezTo>
                    <a:pt x="3576698" y="611411"/>
                    <a:pt x="3569331" y="614462"/>
                    <a:pt x="3561650" y="614462"/>
                  </a:cubicBezTo>
                  <a:lnTo>
                    <a:pt x="28962" y="614462"/>
                  </a:lnTo>
                  <a:cubicBezTo>
                    <a:pt x="21281" y="614462"/>
                    <a:pt x="13914" y="611411"/>
                    <a:pt x="8483" y="605980"/>
                  </a:cubicBezTo>
                  <a:cubicBezTo>
                    <a:pt x="3051" y="600548"/>
                    <a:pt x="0" y="593182"/>
                    <a:pt x="0" y="585501"/>
                  </a:cubicBezTo>
                  <a:lnTo>
                    <a:pt x="0" y="28962"/>
                  </a:lnTo>
                  <a:cubicBezTo>
                    <a:pt x="0" y="21281"/>
                    <a:pt x="3051" y="13914"/>
                    <a:pt x="8483" y="8483"/>
                  </a:cubicBezTo>
                  <a:cubicBezTo>
                    <a:pt x="13914" y="3051"/>
                    <a:pt x="21281" y="0"/>
                    <a:pt x="2896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590611" cy="62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43670" y="3587777"/>
            <a:ext cx="10970902" cy="6200945"/>
          </a:xfrm>
          <a:custGeom>
            <a:avLst/>
            <a:gdLst/>
            <a:ahLst/>
            <a:cxnLst/>
            <a:rect l="l" t="t" r="r" b="b"/>
            <a:pathLst>
              <a:path w="10970902" h="6200945">
                <a:moveTo>
                  <a:pt x="0" y="0"/>
                </a:moveTo>
                <a:lnTo>
                  <a:pt x="10970902" y="0"/>
                </a:lnTo>
                <a:lnTo>
                  <a:pt x="10970902" y="6200944"/>
                </a:lnTo>
                <a:lnTo>
                  <a:pt x="0" y="6200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924008" y="1896697"/>
            <a:ext cx="1110019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9"/>
              </a:lnSpc>
            </a:pPr>
            <a:r>
              <a:rPr lang="nl-NL" sz="2900" dirty="0">
                <a:latin typeface="Montserrat "/>
              </a:rPr>
              <a:t>Watch </a:t>
            </a:r>
            <a:r>
              <a:rPr lang="nl-NL" sz="2900" dirty="0" err="1">
                <a:latin typeface="Montserrat "/>
              </a:rPr>
              <a:t>the</a:t>
            </a:r>
            <a:r>
              <a:rPr lang="nl-NL" sz="2900" dirty="0">
                <a:latin typeface="Montserrat "/>
              </a:rPr>
              <a:t> full video </a:t>
            </a:r>
            <a:r>
              <a:rPr lang="nl-NL" sz="2900" dirty="0">
                <a:latin typeface="Montserrat "/>
                <a:hlinkClick r:id="rId3"/>
              </a:rPr>
              <a:t>HERE.</a:t>
            </a:r>
            <a:endParaRPr lang="nl-NL" sz="2900" dirty="0">
              <a:latin typeface="Montserrat 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8924" y="677075"/>
            <a:ext cx="13118017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APPLIED IN THE NEUROLOGY DEPARTMENT 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 dirty="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625069" y="7100887"/>
            <a:ext cx="4314825" cy="43148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66331" y="-556714"/>
            <a:ext cx="3328988" cy="332898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523719" y="4700587"/>
            <a:ext cx="2400300" cy="24003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257" y="2253420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25069" y="7100887"/>
            <a:ext cx="4314825" cy="43148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66331" y="-556714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23719" y="4700587"/>
            <a:ext cx="2400300" cy="24003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3838" y="484784"/>
            <a:ext cx="11291898" cy="2333037"/>
            <a:chOff x="0" y="0"/>
            <a:chExt cx="2973998" cy="6144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73998" cy="614462"/>
            </a:xfrm>
            <a:custGeom>
              <a:avLst/>
              <a:gdLst/>
              <a:ahLst/>
              <a:cxnLst/>
              <a:rect l="l" t="t" r="r" b="b"/>
              <a:pathLst>
                <a:path w="2973998" h="614462">
                  <a:moveTo>
                    <a:pt x="34966" y="0"/>
                  </a:moveTo>
                  <a:lnTo>
                    <a:pt x="2939031" y="0"/>
                  </a:lnTo>
                  <a:cubicBezTo>
                    <a:pt x="2948305" y="0"/>
                    <a:pt x="2957199" y="3684"/>
                    <a:pt x="2963756" y="10241"/>
                  </a:cubicBezTo>
                  <a:cubicBezTo>
                    <a:pt x="2970314" y="16799"/>
                    <a:pt x="2973998" y="25693"/>
                    <a:pt x="2973998" y="34966"/>
                  </a:cubicBezTo>
                  <a:lnTo>
                    <a:pt x="2973998" y="579496"/>
                  </a:lnTo>
                  <a:cubicBezTo>
                    <a:pt x="2973998" y="598807"/>
                    <a:pt x="2958343" y="614462"/>
                    <a:pt x="2939031" y="614462"/>
                  </a:cubicBezTo>
                  <a:lnTo>
                    <a:pt x="34966" y="614462"/>
                  </a:lnTo>
                  <a:cubicBezTo>
                    <a:pt x="15655" y="614462"/>
                    <a:pt x="0" y="598807"/>
                    <a:pt x="0" y="579496"/>
                  </a:cubicBezTo>
                  <a:lnTo>
                    <a:pt x="0" y="34966"/>
                  </a:lnTo>
                  <a:cubicBezTo>
                    <a:pt x="0" y="15655"/>
                    <a:pt x="15655" y="0"/>
                    <a:pt x="34966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973998" cy="62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479022" y="3540152"/>
            <a:ext cx="10863684" cy="6141124"/>
          </a:xfrm>
          <a:custGeom>
            <a:avLst/>
            <a:gdLst/>
            <a:ahLst/>
            <a:cxnLst/>
            <a:rect l="l" t="t" r="r" b="b"/>
            <a:pathLst>
              <a:path w="10863684" h="6141124">
                <a:moveTo>
                  <a:pt x="0" y="0"/>
                </a:moveTo>
                <a:lnTo>
                  <a:pt x="10863684" y="0"/>
                </a:lnTo>
                <a:lnTo>
                  <a:pt x="10863684" y="6141123"/>
                </a:lnTo>
                <a:lnTo>
                  <a:pt x="0" y="61411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928924" y="1892327"/>
            <a:ext cx="11100197" cy="84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9"/>
              </a:lnSpc>
            </a:pPr>
            <a:r>
              <a:rPr lang="nl-NL" sz="2800" dirty="0">
                <a:latin typeface="Montserrat "/>
              </a:rPr>
              <a:t>Watch </a:t>
            </a:r>
            <a:r>
              <a:rPr lang="nl-NL" sz="2800" dirty="0" err="1">
                <a:latin typeface="Montserrat "/>
              </a:rPr>
              <a:t>the</a:t>
            </a:r>
            <a:r>
              <a:rPr lang="nl-NL" sz="2800" dirty="0">
                <a:latin typeface="Montserrat "/>
              </a:rPr>
              <a:t> full video </a:t>
            </a:r>
            <a:r>
              <a:rPr lang="nl-NL" sz="2800" dirty="0">
                <a:latin typeface="Montserrat "/>
                <a:hlinkClick r:id="rId3"/>
              </a:rPr>
              <a:t>HERE.</a:t>
            </a:r>
            <a:endParaRPr lang="nl-NL" sz="2800" dirty="0">
              <a:latin typeface="Montserrat "/>
            </a:endParaRPr>
          </a:p>
          <a:p>
            <a:pPr algn="l">
              <a:lnSpc>
                <a:spcPts val="3449"/>
              </a:lnSpc>
            </a:pPr>
            <a:endParaRPr lang="en-US" sz="2499" u="sng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3" tooltip="https://www.youtube.com/watch?v=bVT182oirv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28924" y="710422"/>
            <a:ext cx="13118017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PARKINSONS AND MUSIC THERAPY 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 dirty="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673</Words>
  <Application>Microsoft Office PowerPoint</Application>
  <PresentationFormat>Aangepast</PresentationFormat>
  <Paragraphs>98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Montserrat Bold</vt:lpstr>
      <vt:lpstr>Montserrat </vt:lpstr>
      <vt:lpstr>Montserrat Medium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DaDOM les 6 Muziektherapie</dc:title>
  <dc:creator>Julia Teeninga</dc:creator>
  <cp:lastModifiedBy>Julia Teeninga</cp:lastModifiedBy>
  <cp:revision>2</cp:revision>
  <dcterms:created xsi:type="dcterms:W3CDTF">2006-08-16T00:00:00Z</dcterms:created>
  <dcterms:modified xsi:type="dcterms:W3CDTF">2024-11-05T13:43:15Z</dcterms:modified>
  <dc:identifier>DAGUZdv3bNI</dc:identifier>
</cp:coreProperties>
</file>