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8288000" cy="10287000"/>
  <p:notesSz cx="6858000" cy="9144000"/>
  <p:embeddedFontLst>
    <p:embeddedFont>
      <p:font typeface="Montserrat" panose="00000500000000000000" pitchFamily="2" charset="0"/>
      <p:regular r:id="rId22"/>
    </p:embeddedFont>
    <p:embeddedFont>
      <p:font typeface="Montserrat Bold" panose="00000800000000000000" charset="0"/>
      <p:regular r:id="rId23"/>
    </p:embeddedFont>
    <p:embeddedFont>
      <p:font typeface="Montserrat Medium" panose="00000600000000000000" pitchFamily="2"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0" d="100"/>
          <a:sy n="40" d="100"/>
        </p:scale>
        <p:origin x="96" y="9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sv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sv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svg"/><Relationship Id="rId7" Type="http://schemas.openxmlformats.org/officeDocument/2006/relationships/image" Target="../media/image36.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svg"/><Relationship Id="rId4" Type="http://schemas.openxmlformats.org/officeDocument/2006/relationships/image" Target="../media/image33.png"/><Relationship Id="rId9" Type="http://schemas.openxmlformats.org/officeDocument/2006/relationships/image" Target="../media/image38.svg"/></Relationships>
</file>

<file path=ppt/slides/_rels/slide18.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hyperlink" Target="https://www.youtube.com/watch?v=RI1NsSCwI_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hyperlink" Target="https://www.youtube.com/watch?v=3fVcOcqaXN4"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B1F2C"/>
        </a:solidFill>
        <a:effectLst/>
      </p:bgPr>
    </p:bg>
    <p:spTree>
      <p:nvGrpSpPr>
        <p:cNvPr id="1" name=""/>
        <p:cNvGrpSpPr/>
        <p:nvPr/>
      </p:nvGrpSpPr>
      <p:grpSpPr>
        <a:xfrm>
          <a:off x="0" y="0"/>
          <a:ext cx="0" cy="0"/>
          <a:chOff x="0" y="0"/>
          <a:chExt cx="0" cy="0"/>
        </a:xfrm>
      </p:grpSpPr>
      <p:grpSp>
        <p:nvGrpSpPr>
          <p:cNvPr id="2" name="Group 2"/>
          <p:cNvGrpSpPr/>
          <p:nvPr/>
        </p:nvGrpSpPr>
        <p:grpSpPr>
          <a:xfrm>
            <a:off x="13007237" y="7371055"/>
            <a:ext cx="2214562" cy="2214562"/>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80975" cap="sq">
              <a:solidFill>
                <a:srgbClr val="F1F3E4"/>
              </a:solidFill>
              <a:prstDash val="solid"/>
              <a:miter/>
            </a:ln>
          </p:spPr>
          <p:txBody>
            <a:bodyPr/>
            <a:lstStyle/>
            <a:p>
              <a:endParaRPr lang="nl-NL"/>
            </a:p>
          </p:txBody>
        </p:sp>
        <p:sp>
          <p:nvSpPr>
            <p:cNvPr id="4" name="TextBox 4"/>
            <p:cNvSpPr txBox="1"/>
            <p:nvPr/>
          </p:nvSpPr>
          <p:spPr>
            <a:xfrm>
              <a:off x="76200" y="66675"/>
              <a:ext cx="660400" cy="669925"/>
            </a:xfrm>
            <a:prstGeom prst="rect">
              <a:avLst/>
            </a:prstGeom>
          </p:spPr>
          <p:txBody>
            <a:bodyPr lIns="50800" tIns="50800" rIns="50800" bIns="50800" rtlCol="0" anchor="ctr"/>
            <a:lstStyle/>
            <a:p>
              <a:pPr algn="ctr">
                <a:lnSpc>
                  <a:spcPts val="2952"/>
                </a:lnSpc>
              </a:pPr>
              <a:endParaRPr/>
            </a:p>
          </p:txBody>
        </p:sp>
      </p:grpSp>
      <p:grpSp>
        <p:nvGrpSpPr>
          <p:cNvPr id="5" name="Group 5"/>
          <p:cNvGrpSpPr/>
          <p:nvPr/>
        </p:nvGrpSpPr>
        <p:grpSpPr>
          <a:xfrm>
            <a:off x="2486025" y="5149349"/>
            <a:ext cx="3328988" cy="3328988"/>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9E67"/>
            </a:solidFill>
          </p:spPr>
          <p:txBody>
            <a:bodyPr/>
            <a:lstStyle/>
            <a:p>
              <a:endParaRPr lang="nl-NL"/>
            </a:p>
          </p:txBody>
        </p:sp>
        <p:sp>
          <p:nvSpPr>
            <p:cNvPr id="7" name="TextBox 7"/>
            <p:cNvSpPr txBox="1"/>
            <p:nvPr/>
          </p:nvSpPr>
          <p:spPr>
            <a:xfrm>
              <a:off x="76200" y="66675"/>
              <a:ext cx="660400" cy="669925"/>
            </a:xfrm>
            <a:prstGeom prst="rect">
              <a:avLst/>
            </a:prstGeom>
          </p:spPr>
          <p:txBody>
            <a:bodyPr lIns="50800" tIns="50800" rIns="50800" bIns="50800" rtlCol="0" anchor="ctr"/>
            <a:lstStyle/>
            <a:p>
              <a:pPr algn="ctr">
                <a:lnSpc>
                  <a:spcPts val="2952"/>
                </a:lnSpc>
              </a:pPr>
              <a:endParaRPr/>
            </a:p>
          </p:txBody>
        </p:sp>
      </p:grpSp>
      <p:grpSp>
        <p:nvGrpSpPr>
          <p:cNvPr id="8" name="Group 8"/>
          <p:cNvGrpSpPr/>
          <p:nvPr/>
        </p:nvGrpSpPr>
        <p:grpSpPr>
          <a:xfrm>
            <a:off x="11460001" y="571353"/>
            <a:ext cx="3328988" cy="3328988"/>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80975" cap="sq">
              <a:solidFill>
                <a:srgbClr val="F79E67"/>
              </a:solidFill>
              <a:prstDash val="solid"/>
              <a:miter/>
            </a:ln>
          </p:spPr>
          <p:txBody>
            <a:bodyPr/>
            <a:lstStyle/>
            <a:p>
              <a:endParaRPr lang="nl-NL"/>
            </a:p>
          </p:txBody>
        </p:sp>
        <p:sp>
          <p:nvSpPr>
            <p:cNvPr id="10" name="TextBox 10"/>
            <p:cNvSpPr txBox="1"/>
            <p:nvPr/>
          </p:nvSpPr>
          <p:spPr>
            <a:xfrm>
              <a:off x="76200" y="66675"/>
              <a:ext cx="660400" cy="669925"/>
            </a:xfrm>
            <a:prstGeom prst="rect">
              <a:avLst/>
            </a:prstGeom>
          </p:spPr>
          <p:txBody>
            <a:bodyPr lIns="50800" tIns="50800" rIns="50800" bIns="50800" rtlCol="0" anchor="ctr"/>
            <a:lstStyle/>
            <a:p>
              <a:pPr algn="ctr">
                <a:lnSpc>
                  <a:spcPts val="2952"/>
                </a:lnSpc>
              </a:pPr>
              <a:endParaRPr/>
            </a:p>
          </p:txBody>
        </p:sp>
      </p:grpSp>
      <p:grpSp>
        <p:nvGrpSpPr>
          <p:cNvPr id="11" name="Group 11"/>
          <p:cNvGrpSpPr/>
          <p:nvPr/>
        </p:nvGrpSpPr>
        <p:grpSpPr>
          <a:xfrm>
            <a:off x="13679276" y="8478337"/>
            <a:ext cx="4350945" cy="1559927"/>
            <a:chOff x="0" y="0"/>
            <a:chExt cx="1559280" cy="559042"/>
          </a:xfrm>
        </p:grpSpPr>
        <p:sp>
          <p:nvSpPr>
            <p:cNvPr id="12" name="Freeform 12"/>
            <p:cNvSpPr/>
            <p:nvPr/>
          </p:nvSpPr>
          <p:spPr>
            <a:xfrm>
              <a:off x="0" y="0"/>
              <a:ext cx="1559280" cy="559042"/>
            </a:xfrm>
            <a:custGeom>
              <a:avLst/>
              <a:gdLst/>
              <a:ahLst/>
              <a:cxnLst/>
              <a:rect l="l" t="t" r="r" b="b"/>
              <a:pathLst>
                <a:path w="1559280" h="559042">
                  <a:moveTo>
                    <a:pt x="65837" y="0"/>
                  </a:moveTo>
                  <a:lnTo>
                    <a:pt x="1493444" y="0"/>
                  </a:lnTo>
                  <a:cubicBezTo>
                    <a:pt x="1529804" y="0"/>
                    <a:pt x="1559280" y="29476"/>
                    <a:pt x="1559280" y="65837"/>
                  </a:cubicBezTo>
                  <a:lnTo>
                    <a:pt x="1559280" y="493206"/>
                  </a:lnTo>
                  <a:cubicBezTo>
                    <a:pt x="1559280" y="529566"/>
                    <a:pt x="1529804" y="559042"/>
                    <a:pt x="1493444" y="559042"/>
                  </a:cubicBezTo>
                  <a:lnTo>
                    <a:pt x="65837" y="559042"/>
                  </a:lnTo>
                  <a:cubicBezTo>
                    <a:pt x="29476" y="559042"/>
                    <a:pt x="0" y="529566"/>
                    <a:pt x="0" y="493206"/>
                  </a:cubicBezTo>
                  <a:lnTo>
                    <a:pt x="0" y="65837"/>
                  </a:lnTo>
                  <a:cubicBezTo>
                    <a:pt x="0" y="29476"/>
                    <a:pt x="29476" y="0"/>
                    <a:pt x="65837" y="0"/>
                  </a:cubicBezTo>
                  <a:close/>
                </a:path>
              </a:pathLst>
            </a:custGeom>
            <a:solidFill>
              <a:srgbClr val="FDFDFB"/>
            </a:solidFill>
          </p:spPr>
          <p:txBody>
            <a:bodyPr/>
            <a:lstStyle/>
            <a:p>
              <a:endParaRPr lang="nl-NL"/>
            </a:p>
          </p:txBody>
        </p:sp>
        <p:sp>
          <p:nvSpPr>
            <p:cNvPr id="13" name="TextBox 13"/>
            <p:cNvSpPr txBox="1"/>
            <p:nvPr/>
          </p:nvSpPr>
          <p:spPr>
            <a:xfrm>
              <a:off x="0" y="-19050"/>
              <a:ext cx="1559280" cy="578092"/>
            </a:xfrm>
            <a:prstGeom prst="rect">
              <a:avLst/>
            </a:prstGeom>
          </p:spPr>
          <p:txBody>
            <a:bodyPr lIns="50800" tIns="50800" rIns="50800" bIns="50800" rtlCol="0" anchor="ctr"/>
            <a:lstStyle/>
            <a:p>
              <a:pPr algn="ctr">
                <a:lnSpc>
                  <a:spcPts val="1891"/>
                </a:lnSpc>
              </a:pPr>
              <a:endParaRPr/>
            </a:p>
          </p:txBody>
        </p:sp>
      </p:grpSp>
      <p:grpSp>
        <p:nvGrpSpPr>
          <p:cNvPr id="14" name="Group 14"/>
          <p:cNvGrpSpPr/>
          <p:nvPr/>
        </p:nvGrpSpPr>
        <p:grpSpPr>
          <a:xfrm>
            <a:off x="4319482" y="1694722"/>
            <a:ext cx="9197949" cy="5357072"/>
            <a:chOff x="0" y="0"/>
            <a:chExt cx="3296337" cy="1919854"/>
          </a:xfrm>
        </p:grpSpPr>
        <p:sp>
          <p:nvSpPr>
            <p:cNvPr id="15" name="Freeform 15"/>
            <p:cNvSpPr/>
            <p:nvPr/>
          </p:nvSpPr>
          <p:spPr>
            <a:xfrm>
              <a:off x="0" y="0"/>
              <a:ext cx="3296337" cy="1919854"/>
            </a:xfrm>
            <a:custGeom>
              <a:avLst/>
              <a:gdLst/>
              <a:ahLst/>
              <a:cxnLst/>
              <a:rect l="l" t="t" r="r" b="b"/>
              <a:pathLst>
                <a:path w="3296337" h="1919854">
                  <a:moveTo>
                    <a:pt x="31143" y="0"/>
                  </a:moveTo>
                  <a:lnTo>
                    <a:pt x="3265194" y="0"/>
                  </a:lnTo>
                  <a:cubicBezTo>
                    <a:pt x="3273454" y="0"/>
                    <a:pt x="3281375" y="3281"/>
                    <a:pt x="3287216" y="9122"/>
                  </a:cubicBezTo>
                  <a:cubicBezTo>
                    <a:pt x="3293056" y="14962"/>
                    <a:pt x="3296337" y="22883"/>
                    <a:pt x="3296337" y="31143"/>
                  </a:cubicBezTo>
                  <a:lnTo>
                    <a:pt x="3296337" y="1888711"/>
                  </a:lnTo>
                  <a:cubicBezTo>
                    <a:pt x="3296337" y="1905911"/>
                    <a:pt x="3282394" y="1919854"/>
                    <a:pt x="3265194" y="1919854"/>
                  </a:cubicBezTo>
                  <a:lnTo>
                    <a:pt x="31143" y="1919854"/>
                  </a:lnTo>
                  <a:cubicBezTo>
                    <a:pt x="22883" y="1919854"/>
                    <a:pt x="14962" y="1916573"/>
                    <a:pt x="9122" y="1910732"/>
                  </a:cubicBezTo>
                  <a:cubicBezTo>
                    <a:pt x="3281" y="1904892"/>
                    <a:pt x="0" y="1896970"/>
                    <a:pt x="0" y="1888711"/>
                  </a:cubicBezTo>
                  <a:lnTo>
                    <a:pt x="0" y="31143"/>
                  </a:lnTo>
                  <a:cubicBezTo>
                    <a:pt x="0" y="22883"/>
                    <a:pt x="3281" y="14962"/>
                    <a:pt x="9122" y="9122"/>
                  </a:cubicBezTo>
                  <a:cubicBezTo>
                    <a:pt x="14962" y="3281"/>
                    <a:pt x="22883" y="0"/>
                    <a:pt x="31143" y="0"/>
                  </a:cubicBezTo>
                  <a:close/>
                </a:path>
              </a:pathLst>
            </a:custGeom>
            <a:solidFill>
              <a:srgbClr val="FDFDFB"/>
            </a:solidFill>
          </p:spPr>
          <p:txBody>
            <a:bodyPr/>
            <a:lstStyle/>
            <a:p>
              <a:endParaRPr lang="nl-NL"/>
            </a:p>
          </p:txBody>
        </p:sp>
        <p:sp>
          <p:nvSpPr>
            <p:cNvPr id="16" name="TextBox 16"/>
            <p:cNvSpPr txBox="1"/>
            <p:nvPr/>
          </p:nvSpPr>
          <p:spPr>
            <a:xfrm>
              <a:off x="0" y="-19050"/>
              <a:ext cx="3296337" cy="1938904"/>
            </a:xfrm>
            <a:prstGeom prst="rect">
              <a:avLst/>
            </a:prstGeom>
          </p:spPr>
          <p:txBody>
            <a:bodyPr lIns="50800" tIns="50800" rIns="50800" bIns="50800" rtlCol="0" anchor="ctr"/>
            <a:lstStyle/>
            <a:p>
              <a:pPr algn="ctr">
                <a:lnSpc>
                  <a:spcPts val="1891"/>
                </a:lnSpc>
              </a:pPr>
              <a:endParaRPr/>
            </a:p>
          </p:txBody>
        </p:sp>
      </p:grpSp>
      <p:sp>
        <p:nvSpPr>
          <p:cNvPr id="17" name="Freeform 17"/>
          <p:cNvSpPr/>
          <p:nvPr/>
        </p:nvSpPr>
        <p:spPr>
          <a:xfrm>
            <a:off x="7619560" y="4373258"/>
            <a:ext cx="2577696" cy="2142727"/>
          </a:xfrm>
          <a:custGeom>
            <a:avLst/>
            <a:gdLst/>
            <a:ahLst/>
            <a:cxnLst/>
            <a:rect l="l" t="t" r="r" b="b"/>
            <a:pathLst>
              <a:path w="2577696" h="2142727">
                <a:moveTo>
                  <a:pt x="0" y="0"/>
                </a:moveTo>
                <a:lnTo>
                  <a:pt x="2577697" y="0"/>
                </a:lnTo>
                <a:lnTo>
                  <a:pt x="2577697" y="2142727"/>
                </a:lnTo>
                <a:lnTo>
                  <a:pt x="0" y="2142727"/>
                </a:lnTo>
                <a:lnTo>
                  <a:pt x="0" y="0"/>
                </a:lnTo>
                <a:close/>
              </a:path>
            </a:pathLst>
          </a:custGeom>
          <a:blipFill>
            <a:blip r:embed="rId2"/>
            <a:stretch>
              <a:fillRect/>
            </a:stretch>
          </a:blipFill>
        </p:spPr>
        <p:txBody>
          <a:bodyPr/>
          <a:lstStyle/>
          <a:p>
            <a:endParaRPr lang="nl-NL"/>
          </a:p>
        </p:txBody>
      </p:sp>
      <p:grpSp>
        <p:nvGrpSpPr>
          <p:cNvPr id="18" name="Group 18"/>
          <p:cNvGrpSpPr/>
          <p:nvPr/>
        </p:nvGrpSpPr>
        <p:grpSpPr>
          <a:xfrm>
            <a:off x="223793" y="8478337"/>
            <a:ext cx="8920207" cy="1582065"/>
            <a:chOff x="0" y="0"/>
            <a:chExt cx="3196801" cy="566976"/>
          </a:xfrm>
        </p:grpSpPr>
        <p:sp>
          <p:nvSpPr>
            <p:cNvPr id="19" name="Freeform 19"/>
            <p:cNvSpPr/>
            <p:nvPr/>
          </p:nvSpPr>
          <p:spPr>
            <a:xfrm>
              <a:off x="0" y="0"/>
              <a:ext cx="3196801" cy="566976"/>
            </a:xfrm>
            <a:custGeom>
              <a:avLst/>
              <a:gdLst/>
              <a:ahLst/>
              <a:cxnLst/>
              <a:rect l="l" t="t" r="r" b="b"/>
              <a:pathLst>
                <a:path w="3196801" h="566976">
                  <a:moveTo>
                    <a:pt x="32113" y="0"/>
                  </a:moveTo>
                  <a:lnTo>
                    <a:pt x="3164688" y="0"/>
                  </a:lnTo>
                  <a:cubicBezTo>
                    <a:pt x="3173205" y="0"/>
                    <a:pt x="3181373" y="3383"/>
                    <a:pt x="3187395" y="9406"/>
                  </a:cubicBezTo>
                  <a:cubicBezTo>
                    <a:pt x="3193417" y="15428"/>
                    <a:pt x="3196801" y="23596"/>
                    <a:pt x="3196801" y="32113"/>
                  </a:cubicBezTo>
                  <a:lnTo>
                    <a:pt x="3196801" y="534864"/>
                  </a:lnTo>
                  <a:cubicBezTo>
                    <a:pt x="3196801" y="543380"/>
                    <a:pt x="3193417" y="551548"/>
                    <a:pt x="3187395" y="557571"/>
                  </a:cubicBezTo>
                  <a:cubicBezTo>
                    <a:pt x="3181373" y="563593"/>
                    <a:pt x="3173205" y="566976"/>
                    <a:pt x="3164688" y="566976"/>
                  </a:cubicBezTo>
                  <a:lnTo>
                    <a:pt x="32113" y="566976"/>
                  </a:lnTo>
                  <a:cubicBezTo>
                    <a:pt x="23596" y="566976"/>
                    <a:pt x="15428" y="563593"/>
                    <a:pt x="9406" y="557571"/>
                  </a:cubicBezTo>
                  <a:cubicBezTo>
                    <a:pt x="3383" y="551548"/>
                    <a:pt x="0" y="543380"/>
                    <a:pt x="0" y="534864"/>
                  </a:cubicBezTo>
                  <a:lnTo>
                    <a:pt x="0" y="32113"/>
                  </a:lnTo>
                  <a:cubicBezTo>
                    <a:pt x="0" y="23596"/>
                    <a:pt x="3383" y="15428"/>
                    <a:pt x="9406" y="9406"/>
                  </a:cubicBezTo>
                  <a:cubicBezTo>
                    <a:pt x="15428" y="3383"/>
                    <a:pt x="23596" y="0"/>
                    <a:pt x="32113" y="0"/>
                  </a:cubicBezTo>
                  <a:close/>
                </a:path>
              </a:pathLst>
            </a:custGeom>
            <a:solidFill>
              <a:srgbClr val="FDFDFB"/>
            </a:solidFill>
          </p:spPr>
          <p:txBody>
            <a:bodyPr/>
            <a:lstStyle/>
            <a:p>
              <a:endParaRPr lang="nl-NL"/>
            </a:p>
          </p:txBody>
        </p:sp>
        <p:sp>
          <p:nvSpPr>
            <p:cNvPr id="20" name="TextBox 20"/>
            <p:cNvSpPr txBox="1"/>
            <p:nvPr/>
          </p:nvSpPr>
          <p:spPr>
            <a:xfrm>
              <a:off x="0" y="-19050"/>
              <a:ext cx="3196801" cy="586026"/>
            </a:xfrm>
            <a:prstGeom prst="rect">
              <a:avLst/>
            </a:prstGeom>
          </p:spPr>
          <p:txBody>
            <a:bodyPr lIns="50800" tIns="50800" rIns="50800" bIns="50800" rtlCol="0" anchor="ctr"/>
            <a:lstStyle/>
            <a:p>
              <a:pPr algn="ctr">
                <a:lnSpc>
                  <a:spcPts val="1891"/>
                </a:lnSpc>
              </a:pPr>
              <a:endParaRPr/>
            </a:p>
          </p:txBody>
        </p:sp>
      </p:grpSp>
      <p:sp>
        <p:nvSpPr>
          <p:cNvPr id="21" name="TextBox 21"/>
          <p:cNvSpPr txBox="1"/>
          <p:nvPr/>
        </p:nvSpPr>
        <p:spPr>
          <a:xfrm>
            <a:off x="3303646" y="2347363"/>
            <a:ext cx="11209525" cy="1653540"/>
          </a:xfrm>
          <a:prstGeom prst="rect">
            <a:avLst/>
          </a:prstGeom>
        </p:spPr>
        <p:txBody>
          <a:bodyPr lIns="0" tIns="0" rIns="0" bIns="0" rtlCol="0" anchor="t">
            <a:spAutoFit/>
          </a:bodyPr>
          <a:lstStyle/>
          <a:p>
            <a:pPr algn="ctr">
              <a:lnSpc>
                <a:spcPts val="6480"/>
              </a:lnSpc>
            </a:pPr>
            <a:r>
              <a:rPr lang="en-US" sz="6000" b="1">
                <a:solidFill>
                  <a:srgbClr val="AB1F2C"/>
                </a:solidFill>
                <a:latin typeface="Montserrat Bold"/>
                <a:ea typeface="Montserrat Bold"/>
                <a:cs typeface="Montserrat Bold"/>
                <a:sym typeface="Montserrat Bold"/>
              </a:rPr>
              <a:t>KENNSLUSTUND 5</a:t>
            </a:r>
          </a:p>
          <a:p>
            <a:pPr algn="ctr">
              <a:lnSpc>
                <a:spcPts val="6480"/>
              </a:lnSpc>
            </a:pPr>
            <a:r>
              <a:rPr lang="en-US" sz="6000">
                <a:solidFill>
                  <a:srgbClr val="E9AC60"/>
                </a:solidFill>
                <a:latin typeface="Montserrat"/>
                <a:ea typeface="Montserrat"/>
                <a:cs typeface="Montserrat"/>
                <a:sym typeface="Montserrat"/>
              </a:rPr>
              <a:t>Tónlist í umönnun</a:t>
            </a:r>
          </a:p>
        </p:txBody>
      </p:sp>
      <p:sp>
        <p:nvSpPr>
          <p:cNvPr id="22" name="TextBox 22"/>
          <p:cNvSpPr txBox="1"/>
          <p:nvPr/>
        </p:nvSpPr>
        <p:spPr>
          <a:xfrm>
            <a:off x="566729" y="8902288"/>
            <a:ext cx="8234335" cy="826770"/>
          </a:xfrm>
          <a:prstGeom prst="rect">
            <a:avLst/>
          </a:prstGeom>
        </p:spPr>
        <p:txBody>
          <a:bodyPr lIns="0" tIns="0" rIns="0" bIns="0" rtlCol="0" anchor="t">
            <a:spAutoFit/>
          </a:bodyPr>
          <a:lstStyle/>
          <a:p>
            <a:pPr marL="647700" lvl="1" indent="-323850" algn="l">
              <a:lnSpc>
                <a:spcPts val="3240"/>
              </a:lnSpc>
              <a:buFont typeface="Arial"/>
              <a:buChar char="•"/>
            </a:pPr>
            <a:r>
              <a:rPr lang="en-US" sz="3000" b="1">
                <a:solidFill>
                  <a:srgbClr val="AB1F2C"/>
                </a:solidFill>
                <a:latin typeface="Montserrat Bold"/>
                <a:ea typeface="Montserrat Bold"/>
                <a:cs typeface="Montserrat Bold"/>
                <a:sym typeface="Montserrat Bold"/>
              </a:rPr>
              <a:t>Kennslustund 5 - Skipulögð umönnun + lokaverkefni</a:t>
            </a:r>
          </a:p>
        </p:txBody>
      </p:sp>
      <p:sp>
        <p:nvSpPr>
          <p:cNvPr id="23" name="Freeform 23"/>
          <p:cNvSpPr/>
          <p:nvPr/>
        </p:nvSpPr>
        <p:spPr>
          <a:xfrm>
            <a:off x="14114518" y="8853708"/>
            <a:ext cx="3596377" cy="809185"/>
          </a:xfrm>
          <a:custGeom>
            <a:avLst/>
            <a:gdLst/>
            <a:ahLst/>
            <a:cxnLst/>
            <a:rect l="l" t="t" r="r" b="b"/>
            <a:pathLst>
              <a:path w="3596377" h="809185">
                <a:moveTo>
                  <a:pt x="0" y="0"/>
                </a:moveTo>
                <a:lnTo>
                  <a:pt x="3596377" y="0"/>
                </a:lnTo>
                <a:lnTo>
                  <a:pt x="3596377" y="809184"/>
                </a:lnTo>
                <a:lnTo>
                  <a:pt x="0" y="809184"/>
                </a:lnTo>
                <a:lnTo>
                  <a:pt x="0" y="0"/>
                </a:lnTo>
                <a:close/>
              </a:path>
            </a:pathLst>
          </a:custGeom>
          <a:blipFill>
            <a:blip r:embed="rId3"/>
            <a:stretch>
              <a:fillRect/>
            </a:stretch>
          </a:blipFill>
        </p:spPr>
        <p:txBody>
          <a:bodyPr/>
          <a:lstStyle/>
          <a:p>
            <a:endParaRPr lang="nl-NL"/>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B1F2C"/>
        </a:solidFill>
        <a:effectLst/>
      </p:bgPr>
    </p:bg>
    <p:spTree>
      <p:nvGrpSpPr>
        <p:cNvPr id="1" name=""/>
        <p:cNvGrpSpPr/>
        <p:nvPr/>
      </p:nvGrpSpPr>
      <p:grpSpPr>
        <a:xfrm>
          <a:off x="0" y="0"/>
          <a:ext cx="0" cy="0"/>
          <a:chOff x="0" y="0"/>
          <a:chExt cx="0" cy="0"/>
        </a:xfrm>
      </p:grpSpPr>
      <p:grpSp>
        <p:nvGrpSpPr>
          <p:cNvPr id="2" name="Group 2"/>
          <p:cNvGrpSpPr/>
          <p:nvPr/>
        </p:nvGrpSpPr>
        <p:grpSpPr>
          <a:xfrm>
            <a:off x="3877431" y="6108463"/>
            <a:ext cx="10533139" cy="1908077"/>
            <a:chOff x="0" y="0"/>
            <a:chExt cx="2774160" cy="502539"/>
          </a:xfrm>
        </p:grpSpPr>
        <p:sp>
          <p:nvSpPr>
            <p:cNvPr id="3" name="Freeform 3"/>
            <p:cNvSpPr/>
            <p:nvPr/>
          </p:nvSpPr>
          <p:spPr>
            <a:xfrm>
              <a:off x="0" y="0"/>
              <a:ext cx="2774160" cy="502539"/>
            </a:xfrm>
            <a:custGeom>
              <a:avLst/>
              <a:gdLst/>
              <a:ahLst/>
              <a:cxnLst/>
              <a:rect l="l" t="t" r="r" b="b"/>
              <a:pathLst>
                <a:path w="2774160" h="502539">
                  <a:moveTo>
                    <a:pt x="37485" y="0"/>
                  </a:moveTo>
                  <a:lnTo>
                    <a:pt x="2736675" y="0"/>
                  </a:lnTo>
                  <a:cubicBezTo>
                    <a:pt x="2746616" y="0"/>
                    <a:pt x="2756151" y="3949"/>
                    <a:pt x="2763181" y="10979"/>
                  </a:cubicBezTo>
                  <a:cubicBezTo>
                    <a:pt x="2770211" y="18009"/>
                    <a:pt x="2774160" y="27544"/>
                    <a:pt x="2774160" y="37485"/>
                  </a:cubicBezTo>
                  <a:lnTo>
                    <a:pt x="2774160" y="465054"/>
                  </a:lnTo>
                  <a:cubicBezTo>
                    <a:pt x="2774160" y="474995"/>
                    <a:pt x="2770211" y="484530"/>
                    <a:pt x="2763181" y="491560"/>
                  </a:cubicBezTo>
                  <a:cubicBezTo>
                    <a:pt x="2756151" y="498590"/>
                    <a:pt x="2746616" y="502539"/>
                    <a:pt x="2736675" y="502539"/>
                  </a:cubicBezTo>
                  <a:lnTo>
                    <a:pt x="37485" y="502539"/>
                  </a:lnTo>
                  <a:cubicBezTo>
                    <a:pt x="27544" y="502539"/>
                    <a:pt x="18009" y="498590"/>
                    <a:pt x="10979" y="491560"/>
                  </a:cubicBezTo>
                  <a:cubicBezTo>
                    <a:pt x="3949" y="484530"/>
                    <a:pt x="0" y="474995"/>
                    <a:pt x="0" y="465054"/>
                  </a:cubicBezTo>
                  <a:lnTo>
                    <a:pt x="0" y="37485"/>
                  </a:lnTo>
                  <a:cubicBezTo>
                    <a:pt x="0" y="27544"/>
                    <a:pt x="3949" y="18009"/>
                    <a:pt x="10979" y="10979"/>
                  </a:cubicBezTo>
                  <a:cubicBezTo>
                    <a:pt x="18009" y="3949"/>
                    <a:pt x="27544" y="0"/>
                    <a:pt x="37485" y="0"/>
                  </a:cubicBezTo>
                  <a:close/>
                </a:path>
              </a:pathLst>
            </a:custGeom>
            <a:solidFill>
              <a:srgbClr val="FDFDFB"/>
            </a:solidFill>
          </p:spPr>
          <p:txBody>
            <a:bodyPr/>
            <a:lstStyle/>
            <a:p>
              <a:endParaRPr lang="nl-NL"/>
            </a:p>
          </p:txBody>
        </p:sp>
        <p:sp>
          <p:nvSpPr>
            <p:cNvPr id="4" name="TextBox 4"/>
            <p:cNvSpPr txBox="1"/>
            <p:nvPr/>
          </p:nvSpPr>
          <p:spPr>
            <a:xfrm>
              <a:off x="0" y="-9525"/>
              <a:ext cx="2774160" cy="512064"/>
            </a:xfrm>
            <a:prstGeom prst="rect">
              <a:avLst/>
            </a:prstGeom>
          </p:spPr>
          <p:txBody>
            <a:bodyPr lIns="50800" tIns="50800" rIns="50800" bIns="50800" rtlCol="0" anchor="ctr"/>
            <a:lstStyle/>
            <a:p>
              <a:pPr algn="ctr">
                <a:lnSpc>
                  <a:spcPts val="2952"/>
                </a:lnSpc>
              </a:pPr>
              <a:endParaRPr/>
            </a:p>
          </p:txBody>
        </p:sp>
      </p:grpSp>
      <p:sp>
        <p:nvSpPr>
          <p:cNvPr id="5" name="Freeform 5"/>
          <p:cNvSpPr/>
          <p:nvPr/>
        </p:nvSpPr>
        <p:spPr>
          <a:xfrm>
            <a:off x="7519445" y="729403"/>
            <a:ext cx="3347684" cy="5623701"/>
          </a:xfrm>
          <a:custGeom>
            <a:avLst/>
            <a:gdLst/>
            <a:ahLst/>
            <a:cxnLst/>
            <a:rect l="l" t="t" r="r" b="b"/>
            <a:pathLst>
              <a:path w="3347684" h="5623701">
                <a:moveTo>
                  <a:pt x="0" y="0"/>
                </a:moveTo>
                <a:lnTo>
                  <a:pt x="3347684" y="0"/>
                </a:lnTo>
                <a:lnTo>
                  <a:pt x="3347684" y="5623701"/>
                </a:lnTo>
                <a:lnTo>
                  <a:pt x="0" y="56237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6" name="TextBox 6"/>
          <p:cNvSpPr txBox="1"/>
          <p:nvPr/>
        </p:nvSpPr>
        <p:spPr>
          <a:xfrm>
            <a:off x="4496094" y="6172129"/>
            <a:ext cx="9394385" cy="2498725"/>
          </a:xfrm>
          <a:prstGeom prst="rect">
            <a:avLst/>
          </a:prstGeom>
        </p:spPr>
        <p:txBody>
          <a:bodyPr lIns="0" tIns="0" rIns="0" bIns="0" rtlCol="0" anchor="t">
            <a:spAutoFit/>
          </a:bodyPr>
          <a:lstStyle/>
          <a:p>
            <a:pPr algn="ctr">
              <a:lnSpc>
                <a:spcPts val="6799"/>
              </a:lnSpc>
            </a:pPr>
            <a:r>
              <a:rPr lang="en-US" sz="3999" b="1" spc="235">
                <a:solidFill>
                  <a:srgbClr val="F79E67"/>
                </a:solidFill>
                <a:latin typeface="Montserrat Bold"/>
                <a:ea typeface="Montserrat Bold"/>
                <a:cs typeface="Montserrat Bold"/>
                <a:sym typeface="Montserrat Bold"/>
              </a:rPr>
              <a:t>Á HVAÐA HÁTT GETURÐU SAFNAÐ GÖGNUM?</a:t>
            </a:r>
          </a:p>
          <a:p>
            <a:pPr marL="0" lvl="0" indent="0" algn="ctr">
              <a:lnSpc>
                <a:spcPts val="6799"/>
              </a:lnSpc>
              <a:spcBef>
                <a:spcPct val="0"/>
              </a:spcBef>
            </a:pPr>
            <a:endParaRPr lang="en-US" sz="3999" b="1" spc="235">
              <a:solidFill>
                <a:srgbClr val="F79E67"/>
              </a:solidFill>
              <a:latin typeface="Montserrat Bold"/>
              <a:ea typeface="Montserrat Bold"/>
              <a:cs typeface="Montserrat Bold"/>
              <a:sym typeface="Montserrat Bold"/>
            </a:endParaRPr>
          </a:p>
        </p:txBody>
      </p:sp>
      <p:grpSp>
        <p:nvGrpSpPr>
          <p:cNvPr id="7" name="Group 7"/>
          <p:cNvGrpSpPr/>
          <p:nvPr/>
        </p:nvGrpSpPr>
        <p:grpSpPr>
          <a:xfrm>
            <a:off x="12062233" y="9179719"/>
            <a:ext cx="2214562" cy="2214562"/>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80975" cap="sq">
              <a:solidFill>
                <a:srgbClr val="F1F3E4"/>
              </a:solidFill>
              <a:prstDash val="solid"/>
              <a:miter/>
            </a:ln>
          </p:spPr>
          <p:txBody>
            <a:bodyPr/>
            <a:lstStyle/>
            <a:p>
              <a:endParaRPr lang="nl-NL"/>
            </a:p>
          </p:txBody>
        </p:sp>
        <p:sp>
          <p:nvSpPr>
            <p:cNvPr id="9" name="TextBox 9"/>
            <p:cNvSpPr txBox="1"/>
            <p:nvPr/>
          </p:nvSpPr>
          <p:spPr>
            <a:xfrm>
              <a:off x="76200" y="66675"/>
              <a:ext cx="660400" cy="669925"/>
            </a:xfrm>
            <a:prstGeom prst="rect">
              <a:avLst/>
            </a:prstGeom>
          </p:spPr>
          <p:txBody>
            <a:bodyPr lIns="50800" tIns="50800" rIns="50800" bIns="50800" rtlCol="0" anchor="ctr"/>
            <a:lstStyle/>
            <a:p>
              <a:pPr algn="ctr">
                <a:lnSpc>
                  <a:spcPts val="2952"/>
                </a:lnSpc>
              </a:pPr>
              <a:endParaRPr/>
            </a:p>
          </p:txBody>
        </p:sp>
      </p:grpSp>
      <p:grpSp>
        <p:nvGrpSpPr>
          <p:cNvPr id="10" name="Group 10"/>
          <p:cNvGrpSpPr/>
          <p:nvPr/>
        </p:nvGrpSpPr>
        <p:grpSpPr>
          <a:xfrm>
            <a:off x="-635794" y="3541253"/>
            <a:ext cx="3328988" cy="3328988"/>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9E67"/>
            </a:solidFill>
          </p:spPr>
          <p:txBody>
            <a:bodyPr/>
            <a:lstStyle/>
            <a:p>
              <a:endParaRPr lang="nl-NL"/>
            </a:p>
          </p:txBody>
        </p:sp>
        <p:sp>
          <p:nvSpPr>
            <p:cNvPr id="12" name="TextBox 12"/>
            <p:cNvSpPr txBox="1"/>
            <p:nvPr/>
          </p:nvSpPr>
          <p:spPr>
            <a:xfrm>
              <a:off x="76200" y="66675"/>
              <a:ext cx="660400" cy="669925"/>
            </a:xfrm>
            <a:prstGeom prst="rect">
              <a:avLst/>
            </a:prstGeom>
          </p:spPr>
          <p:txBody>
            <a:bodyPr lIns="50800" tIns="50800" rIns="50800" bIns="50800" rtlCol="0" anchor="ctr"/>
            <a:lstStyle/>
            <a:p>
              <a:pPr algn="ctr">
                <a:lnSpc>
                  <a:spcPts val="2952"/>
                </a:lnSpc>
              </a:pPr>
              <a:endParaRPr/>
            </a:p>
          </p:txBody>
        </p:sp>
      </p:grpSp>
      <p:grpSp>
        <p:nvGrpSpPr>
          <p:cNvPr id="13" name="Group 13"/>
          <p:cNvGrpSpPr/>
          <p:nvPr/>
        </p:nvGrpSpPr>
        <p:grpSpPr>
          <a:xfrm>
            <a:off x="11505021" y="-1499570"/>
            <a:ext cx="3328988" cy="3328988"/>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80975" cap="sq">
              <a:solidFill>
                <a:srgbClr val="F79E67"/>
              </a:solidFill>
              <a:prstDash val="solid"/>
              <a:miter/>
            </a:ln>
          </p:spPr>
          <p:txBody>
            <a:bodyPr/>
            <a:lstStyle/>
            <a:p>
              <a:endParaRPr lang="nl-NL"/>
            </a:p>
          </p:txBody>
        </p:sp>
        <p:sp>
          <p:nvSpPr>
            <p:cNvPr id="15" name="TextBox 15"/>
            <p:cNvSpPr txBox="1"/>
            <p:nvPr/>
          </p:nvSpPr>
          <p:spPr>
            <a:xfrm>
              <a:off x="76200" y="66675"/>
              <a:ext cx="660400" cy="669925"/>
            </a:xfrm>
            <a:prstGeom prst="rect">
              <a:avLst/>
            </a:prstGeom>
          </p:spPr>
          <p:txBody>
            <a:bodyPr lIns="50800" tIns="50800" rIns="50800" bIns="50800" rtlCol="0" anchor="ctr"/>
            <a:lstStyle/>
            <a:p>
              <a:pPr algn="ctr">
                <a:lnSpc>
                  <a:spcPts val="2952"/>
                </a:lnSpc>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AB1F2C"/>
        </a:solidFill>
        <a:effectLst/>
      </p:bgPr>
    </p:bg>
    <p:spTree>
      <p:nvGrpSpPr>
        <p:cNvPr id="1" name=""/>
        <p:cNvGrpSpPr/>
        <p:nvPr/>
      </p:nvGrpSpPr>
      <p:grpSpPr>
        <a:xfrm>
          <a:off x="0" y="0"/>
          <a:ext cx="0" cy="0"/>
          <a:chOff x="0" y="0"/>
          <a:chExt cx="0" cy="0"/>
        </a:xfrm>
      </p:grpSpPr>
      <p:grpSp>
        <p:nvGrpSpPr>
          <p:cNvPr id="2" name="Group 2"/>
          <p:cNvGrpSpPr/>
          <p:nvPr/>
        </p:nvGrpSpPr>
        <p:grpSpPr>
          <a:xfrm>
            <a:off x="2430751" y="5764512"/>
            <a:ext cx="5542226" cy="4054452"/>
            <a:chOff x="0" y="0"/>
            <a:chExt cx="1459681" cy="1067839"/>
          </a:xfrm>
        </p:grpSpPr>
        <p:sp>
          <p:nvSpPr>
            <p:cNvPr id="3" name="Freeform 3"/>
            <p:cNvSpPr/>
            <p:nvPr/>
          </p:nvSpPr>
          <p:spPr>
            <a:xfrm>
              <a:off x="0" y="0"/>
              <a:ext cx="1459681" cy="1067839"/>
            </a:xfrm>
            <a:custGeom>
              <a:avLst/>
              <a:gdLst/>
              <a:ahLst/>
              <a:cxnLst/>
              <a:rect l="l" t="t" r="r" b="b"/>
              <a:pathLst>
                <a:path w="1459681" h="1067839">
                  <a:moveTo>
                    <a:pt x="71242" y="0"/>
                  </a:moveTo>
                  <a:lnTo>
                    <a:pt x="1388439" y="0"/>
                  </a:lnTo>
                  <a:cubicBezTo>
                    <a:pt x="1427785" y="0"/>
                    <a:pt x="1459681" y="31896"/>
                    <a:pt x="1459681" y="71242"/>
                  </a:cubicBezTo>
                  <a:lnTo>
                    <a:pt x="1459681" y="996597"/>
                  </a:lnTo>
                  <a:cubicBezTo>
                    <a:pt x="1459681" y="1035943"/>
                    <a:pt x="1427785" y="1067839"/>
                    <a:pt x="1388439" y="1067839"/>
                  </a:cubicBezTo>
                  <a:lnTo>
                    <a:pt x="71242" y="1067839"/>
                  </a:lnTo>
                  <a:cubicBezTo>
                    <a:pt x="31896" y="1067839"/>
                    <a:pt x="0" y="1035943"/>
                    <a:pt x="0" y="996597"/>
                  </a:cubicBezTo>
                  <a:lnTo>
                    <a:pt x="0" y="71242"/>
                  </a:lnTo>
                  <a:cubicBezTo>
                    <a:pt x="0" y="31896"/>
                    <a:pt x="31896" y="0"/>
                    <a:pt x="71242" y="0"/>
                  </a:cubicBezTo>
                  <a:close/>
                </a:path>
              </a:pathLst>
            </a:custGeom>
            <a:solidFill>
              <a:srgbClr val="FDFDFB"/>
            </a:solidFill>
          </p:spPr>
          <p:txBody>
            <a:bodyPr/>
            <a:lstStyle/>
            <a:p>
              <a:endParaRPr lang="nl-NL"/>
            </a:p>
          </p:txBody>
        </p:sp>
        <p:sp>
          <p:nvSpPr>
            <p:cNvPr id="4" name="TextBox 4"/>
            <p:cNvSpPr txBox="1"/>
            <p:nvPr/>
          </p:nvSpPr>
          <p:spPr>
            <a:xfrm>
              <a:off x="0" y="-9525"/>
              <a:ext cx="1459681" cy="1077364"/>
            </a:xfrm>
            <a:prstGeom prst="rect">
              <a:avLst/>
            </a:prstGeom>
          </p:spPr>
          <p:txBody>
            <a:bodyPr lIns="50800" tIns="50800" rIns="50800" bIns="50800" rtlCol="0" anchor="ctr"/>
            <a:lstStyle/>
            <a:p>
              <a:pPr algn="ctr">
                <a:lnSpc>
                  <a:spcPts val="2952"/>
                </a:lnSpc>
              </a:pPr>
              <a:endParaRPr/>
            </a:p>
          </p:txBody>
        </p:sp>
      </p:grpSp>
      <p:grpSp>
        <p:nvGrpSpPr>
          <p:cNvPr id="5" name="Group 5"/>
          <p:cNvGrpSpPr/>
          <p:nvPr/>
        </p:nvGrpSpPr>
        <p:grpSpPr>
          <a:xfrm>
            <a:off x="600879" y="456464"/>
            <a:ext cx="10533139" cy="1908077"/>
            <a:chOff x="0" y="0"/>
            <a:chExt cx="2774160" cy="502539"/>
          </a:xfrm>
        </p:grpSpPr>
        <p:sp>
          <p:nvSpPr>
            <p:cNvPr id="6" name="Freeform 6"/>
            <p:cNvSpPr/>
            <p:nvPr/>
          </p:nvSpPr>
          <p:spPr>
            <a:xfrm>
              <a:off x="0" y="0"/>
              <a:ext cx="2774160" cy="502539"/>
            </a:xfrm>
            <a:custGeom>
              <a:avLst/>
              <a:gdLst/>
              <a:ahLst/>
              <a:cxnLst/>
              <a:rect l="l" t="t" r="r" b="b"/>
              <a:pathLst>
                <a:path w="2774160" h="502539">
                  <a:moveTo>
                    <a:pt x="37485" y="0"/>
                  </a:moveTo>
                  <a:lnTo>
                    <a:pt x="2736675" y="0"/>
                  </a:lnTo>
                  <a:cubicBezTo>
                    <a:pt x="2746616" y="0"/>
                    <a:pt x="2756151" y="3949"/>
                    <a:pt x="2763181" y="10979"/>
                  </a:cubicBezTo>
                  <a:cubicBezTo>
                    <a:pt x="2770211" y="18009"/>
                    <a:pt x="2774160" y="27544"/>
                    <a:pt x="2774160" y="37485"/>
                  </a:cubicBezTo>
                  <a:lnTo>
                    <a:pt x="2774160" y="465054"/>
                  </a:lnTo>
                  <a:cubicBezTo>
                    <a:pt x="2774160" y="474995"/>
                    <a:pt x="2770211" y="484530"/>
                    <a:pt x="2763181" y="491560"/>
                  </a:cubicBezTo>
                  <a:cubicBezTo>
                    <a:pt x="2756151" y="498590"/>
                    <a:pt x="2746616" y="502539"/>
                    <a:pt x="2736675" y="502539"/>
                  </a:cubicBezTo>
                  <a:lnTo>
                    <a:pt x="37485" y="502539"/>
                  </a:lnTo>
                  <a:cubicBezTo>
                    <a:pt x="27544" y="502539"/>
                    <a:pt x="18009" y="498590"/>
                    <a:pt x="10979" y="491560"/>
                  </a:cubicBezTo>
                  <a:cubicBezTo>
                    <a:pt x="3949" y="484530"/>
                    <a:pt x="0" y="474995"/>
                    <a:pt x="0" y="465054"/>
                  </a:cubicBezTo>
                  <a:lnTo>
                    <a:pt x="0" y="37485"/>
                  </a:lnTo>
                  <a:cubicBezTo>
                    <a:pt x="0" y="27544"/>
                    <a:pt x="3949" y="18009"/>
                    <a:pt x="10979" y="10979"/>
                  </a:cubicBezTo>
                  <a:cubicBezTo>
                    <a:pt x="18009" y="3949"/>
                    <a:pt x="27544" y="0"/>
                    <a:pt x="37485" y="0"/>
                  </a:cubicBezTo>
                  <a:close/>
                </a:path>
              </a:pathLst>
            </a:custGeom>
            <a:solidFill>
              <a:srgbClr val="FDFDFB"/>
            </a:solidFill>
          </p:spPr>
          <p:txBody>
            <a:bodyPr/>
            <a:lstStyle/>
            <a:p>
              <a:endParaRPr lang="nl-NL"/>
            </a:p>
          </p:txBody>
        </p:sp>
        <p:sp>
          <p:nvSpPr>
            <p:cNvPr id="7" name="TextBox 7"/>
            <p:cNvSpPr txBox="1"/>
            <p:nvPr/>
          </p:nvSpPr>
          <p:spPr>
            <a:xfrm>
              <a:off x="0" y="-9525"/>
              <a:ext cx="2774160" cy="512064"/>
            </a:xfrm>
            <a:prstGeom prst="rect">
              <a:avLst/>
            </a:prstGeom>
          </p:spPr>
          <p:txBody>
            <a:bodyPr lIns="50800" tIns="50800" rIns="50800" bIns="50800" rtlCol="0" anchor="ctr"/>
            <a:lstStyle/>
            <a:p>
              <a:pPr algn="ctr">
                <a:lnSpc>
                  <a:spcPts val="2952"/>
                </a:lnSpc>
              </a:pPr>
              <a:endParaRPr/>
            </a:p>
          </p:txBody>
        </p:sp>
      </p:grpSp>
      <p:grpSp>
        <p:nvGrpSpPr>
          <p:cNvPr id="8" name="Group 8"/>
          <p:cNvGrpSpPr/>
          <p:nvPr/>
        </p:nvGrpSpPr>
        <p:grpSpPr>
          <a:xfrm>
            <a:off x="10682404" y="6396174"/>
            <a:ext cx="5518578" cy="2400451"/>
            <a:chOff x="0" y="0"/>
            <a:chExt cx="1453453" cy="632218"/>
          </a:xfrm>
        </p:grpSpPr>
        <p:sp>
          <p:nvSpPr>
            <p:cNvPr id="9" name="Freeform 9"/>
            <p:cNvSpPr/>
            <p:nvPr/>
          </p:nvSpPr>
          <p:spPr>
            <a:xfrm>
              <a:off x="0" y="0"/>
              <a:ext cx="1453453" cy="632218"/>
            </a:xfrm>
            <a:custGeom>
              <a:avLst/>
              <a:gdLst/>
              <a:ahLst/>
              <a:cxnLst/>
              <a:rect l="l" t="t" r="r" b="b"/>
              <a:pathLst>
                <a:path w="1453453" h="632218">
                  <a:moveTo>
                    <a:pt x="71547" y="0"/>
                  </a:moveTo>
                  <a:lnTo>
                    <a:pt x="1381906" y="0"/>
                  </a:lnTo>
                  <a:cubicBezTo>
                    <a:pt x="1400881" y="0"/>
                    <a:pt x="1419079" y="7538"/>
                    <a:pt x="1432497" y="20956"/>
                  </a:cubicBezTo>
                  <a:cubicBezTo>
                    <a:pt x="1445915" y="34373"/>
                    <a:pt x="1453453" y="52572"/>
                    <a:pt x="1453453" y="71547"/>
                  </a:cubicBezTo>
                  <a:lnTo>
                    <a:pt x="1453453" y="560671"/>
                  </a:lnTo>
                  <a:cubicBezTo>
                    <a:pt x="1453453" y="579646"/>
                    <a:pt x="1445915" y="597844"/>
                    <a:pt x="1432497" y="611262"/>
                  </a:cubicBezTo>
                  <a:cubicBezTo>
                    <a:pt x="1419079" y="624680"/>
                    <a:pt x="1400881" y="632218"/>
                    <a:pt x="1381906" y="632218"/>
                  </a:cubicBezTo>
                  <a:lnTo>
                    <a:pt x="71547" y="632218"/>
                  </a:lnTo>
                  <a:cubicBezTo>
                    <a:pt x="52572" y="632218"/>
                    <a:pt x="34373" y="624680"/>
                    <a:pt x="20956" y="611262"/>
                  </a:cubicBezTo>
                  <a:cubicBezTo>
                    <a:pt x="7538" y="597844"/>
                    <a:pt x="0" y="579646"/>
                    <a:pt x="0" y="560671"/>
                  </a:cubicBezTo>
                  <a:lnTo>
                    <a:pt x="0" y="71547"/>
                  </a:lnTo>
                  <a:cubicBezTo>
                    <a:pt x="0" y="52572"/>
                    <a:pt x="7538" y="34373"/>
                    <a:pt x="20956" y="20956"/>
                  </a:cubicBezTo>
                  <a:cubicBezTo>
                    <a:pt x="34373" y="7538"/>
                    <a:pt x="52572" y="0"/>
                    <a:pt x="71547" y="0"/>
                  </a:cubicBezTo>
                  <a:close/>
                </a:path>
              </a:pathLst>
            </a:custGeom>
            <a:solidFill>
              <a:srgbClr val="FDFDFB"/>
            </a:solidFill>
          </p:spPr>
          <p:txBody>
            <a:bodyPr/>
            <a:lstStyle/>
            <a:p>
              <a:endParaRPr lang="nl-NL"/>
            </a:p>
          </p:txBody>
        </p:sp>
        <p:sp>
          <p:nvSpPr>
            <p:cNvPr id="10" name="TextBox 10"/>
            <p:cNvSpPr txBox="1"/>
            <p:nvPr/>
          </p:nvSpPr>
          <p:spPr>
            <a:xfrm>
              <a:off x="0" y="-9525"/>
              <a:ext cx="1453453" cy="641743"/>
            </a:xfrm>
            <a:prstGeom prst="rect">
              <a:avLst/>
            </a:prstGeom>
          </p:spPr>
          <p:txBody>
            <a:bodyPr lIns="50800" tIns="50800" rIns="50800" bIns="50800" rtlCol="0" anchor="ctr"/>
            <a:lstStyle/>
            <a:p>
              <a:pPr algn="ctr">
                <a:lnSpc>
                  <a:spcPts val="2952"/>
                </a:lnSpc>
              </a:pPr>
              <a:endParaRPr/>
            </a:p>
          </p:txBody>
        </p:sp>
      </p:grpSp>
      <p:sp>
        <p:nvSpPr>
          <p:cNvPr id="11" name="Freeform 11"/>
          <p:cNvSpPr/>
          <p:nvPr/>
        </p:nvSpPr>
        <p:spPr>
          <a:xfrm>
            <a:off x="11966675" y="3239386"/>
            <a:ext cx="2950036" cy="1904114"/>
          </a:xfrm>
          <a:custGeom>
            <a:avLst/>
            <a:gdLst/>
            <a:ahLst/>
            <a:cxnLst/>
            <a:rect l="l" t="t" r="r" b="b"/>
            <a:pathLst>
              <a:path w="2950036" h="1904114">
                <a:moveTo>
                  <a:pt x="0" y="0"/>
                </a:moveTo>
                <a:lnTo>
                  <a:pt x="2950036" y="0"/>
                </a:lnTo>
                <a:lnTo>
                  <a:pt x="2950036" y="1904114"/>
                </a:lnTo>
                <a:lnTo>
                  <a:pt x="0" y="19041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12" name="Freeform 12"/>
          <p:cNvSpPr/>
          <p:nvPr/>
        </p:nvSpPr>
        <p:spPr>
          <a:xfrm>
            <a:off x="4304210" y="2981748"/>
            <a:ext cx="1654257" cy="2419389"/>
          </a:xfrm>
          <a:custGeom>
            <a:avLst/>
            <a:gdLst/>
            <a:ahLst/>
            <a:cxnLst/>
            <a:rect l="l" t="t" r="r" b="b"/>
            <a:pathLst>
              <a:path w="1654257" h="2419389">
                <a:moveTo>
                  <a:pt x="0" y="0"/>
                </a:moveTo>
                <a:lnTo>
                  <a:pt x="1654258" y="0"/>
                </a:lnTo>
                <a:lnTo>
                  <a:pt x="1654258" y="2419389"/>
                </a:lnTo>
                <a:lnTo>
                  <a:pt x="0" y="2419389"/>
                </a:lnTo>
                <a:lnTo>
                  <a:pt x="0" y="0"/>
                </a:lnTo>
                <a:close/>
              </a:path>
            </a:pathLst>
          </a:custGeom>
          <a:blipFill>
            <a:blip r:embed="rId4"/>
            <a:stretch>
              <a:fillRect/>
            </a:stretch>
          </a:blipFill>
        </p:spPr>
        <p:txBody>
          <a:bodyPr/>
          <a:lstStyle/>
          <a:p>
            <a:endParaRPr lang="nl-NL"/>
          </a:p>
        </p:txBody>
      </p:sp>
      <p:sp>
        <p:nvSpPr>
          <p:cNvPr id="13" name="TextBox 13"/>
          <p:cNvSpPr txBox="1"/>
          <p:nvPr/>
        </p:nvSpPr>
        <p:spPr>
          <a:xfrm>
            <a:off x="2797427" y="6106447"/>
            <a:ext cx="4808874" cy="3685243"/>
          </a:xfrm>
          <a:prstGeom prst="rect">
            <a:avLst/>
          </a:prstGeom>
        </p:spPr>
        <p:txBody>
          <a:bodyPr lIns="0" tIns="0" rIns="0" bIns="0" rtlCol="0" anchor="t">
            <a:spAutoFit/>
          </a:bodyPr>
          <a:lstStyle/>
          <a:p>
            <a:pPr algn="l">
              <a:lnSpc>
                <a:spcPts val="3838"/>
              </a:lnSpc>
            </a:pPr>
            <a:r>
              <a:rPr lang="en-US" sz="2781" b="1">
                <a:solidFill>
                  <a:srgbClr val="000000"/>
                </a:solidFill>
                <a:latin typeface="Montserrat Bold"/>
                <a:ea typeface="Montserrat Bold"/>
                <a:cs typeface="Montserrat Bold"/>
                <a:sym typeface="Montserrat Bold"/>
              </a:rPr>
              <a:t>Beiðni</a:t>
            </a:r>
          </a:p>
          <a:p>
            <a:pPr algn="l">
              <a:lnSpc>
                <a:spcPts val="3174"/>
              </a:lnSpc>
            </a:pPr>
            <a:endParaRPr lang="en-US" sz="2781" b="1">
              <a:solidFill>
                <a:srgbClr val="000000"/>
              </a:solidFill>
              <a:latin typeface="Montserrat Bold"/>
              <a:ea typeface="Montserrat Bold"/>
              <a:cs typeface="Montserrat Bold"/>
              <a:sym typeface="Montserrat Bold"/>
            </a:endParaRPr>
          </a:p>
          <a:p>
            <a:pPr algn="l">
              <a:lnSpc>
                <a:spcPts val="3174"/>
              </a:lnSpc>
            </a:pPr>
            <a:r>
              <a:rPr lang="en-US" sz="2300">
                <a:solidFill>
                  <a:srgbClr val="000000"/>
                </a:solidFill>
                <a:latin typeface="Montserrat"/>
                <a:ea typeface="Montserrat"/>
                <a:cs typeface="Montserrat"/>
                <a:sym typeface="Montserrat"/>
              </a:rPr>
              <a:t>skjólstæðingur eða fjölskylda</a:t>
            </a:r>
          </a:p>
          <a:p>
            <a:pPr algn="l">
              <a:lnSpc>
                <a:spcPts val="3174"/>
              </a:lnSpc>
            </a:pPr>
            <a:r>
              <a:rPr lang="en-US" sz="2300">
                <a:solidFill>
                  <a:srgbClr val="000000"/>
                </a:solidFill>
                <a:latin typeface="Montserrat"/>
                <a:ea typeface="Montserrat"/>
                <a:cs typeface="Montserrat"/>
                <a:sym typeface="Montserrat"/>
              </a:rPr>
              <a:t>Nota spurningalista (inntaka eða anamnesis)</a:t>
            </a:r>
          </a:p>
          <a:p>
            <a:pPr algn="l">
              <a:lnSpc>
                <a:spcPts val="3174"/>
              </a:lnSpc>
            </a:pPr>
            <a:r>
              <a:rPr lang="en-US" sz="2300">
                <a:solidFill>
                  <a:srgbClr val="000000"/>
                </a:solidFill>
                <a:latin typeface="Montserrat"/>
                <a:ea typeface="Montserrat"/>
                <a:cs typeface="Montserrat"/>
                <a:sym typeface="Montserrat"/>
              </a:rPr>
              <a:t>Endurskoða með umönnunaraðila  þau fjögur svið.</a:t>
            </a:r>
          </a:p>
          <a:p>
            <a:pPr algn="l">
              <a:lnSpc>
                <a:spcPts val="3174"/>
              </a:lnSpc>
            </a:pPr>
            <a:endParaRPr lang="en-US" sz="2300">
              <a:solidFill>
                <a:srgbClr val="000000"/>
              </a:solidFill>
              <a:latin typeface="Montserrat"/>
              <a:ea typeface="Montserrat"/>
              <a:cs typeface="Montserrat"/>
              <a:sym typeface="Montserrat"/>
            </a:endParaRPr>
          </a:p>
        </p:txBody>
      </p:sp>
      <p:sp>
        <p:nvSpPr>
          <p:cNvPr id="14" name="TextBox 14"/>
          <p:cNvSpPr txBox="1"/>
          <p:nvPr/>
        </p:nvSpPr>
        <p:spPr>
          <a:xfrm>
            <a:off x="1219543" y="520130"/>
            <a:ext cx="9394385" cy="2498725"/>
          </a:xfrm>
          <a:prstGeom prst="rect">
            <a:avLst/>
          </a:prstGeom>
        </p:spPr>
        <p:txBody>
          <a:bodyPr lIns="0" tIns="0" rIns="0" bIns="0" rtlCol="0" anchor="t">
            <a:spAutoFit/>
          </a:bodyPr>
          <a:lstStyle/>
          <a:p>
            <a:pPr algn="ctr">
              <a:lnSpc>
                <a:spcPts val="6799"/>
              </a:lnSpc>
            </a:pPr>
            <a:r>
              <a:rPr lang="en-US" sz="3999" b="1" spc="235">
                <a:solidFill>
                  <a:srgbClr val="F79E67"/>
                </a:solidFill>
                <a:latin typeface="Montserrat Bold"/>
                <a:ea typeface="Montserrat Bold"/>
                <a:cs typeface="Montserrat Bold"/>
                <a:sym typeface="Montserrat Bold"/>
              </a:rPr>
              <a:t> AÐ SAFNA GÖGNUM MÁ GERA Á MARGA VEGU.</a:t>
            </a:r>
          </a:p>
          <a:p>
            <a:pPr marL="0" lvl="0" indent="0" algn="ctr">
              <a:lnSpc>
                <a:spcPts val="6799"/>
              </a:lnSpc>
              <a:spcBef>
                <a:spcPct val="0"/>
              </a:spcBef>
            </a:pPr>
            <a:endParaRPr lang="en-US" sz="3999" b="1" spc="235">
              <a:solidFill>
                <a:srgbClr val="F79E67"/>
              </a:solidFill>
              <a:latin typeface="Montserrat Bold"/>
              <a:ea typeface="Montserrat Bold"/>
              <a:cs typeface="Montserrat Bold"/>
              <a:sym typeface="Montserrat Bold"/>
            </a:endParaRPr>
          </a:p>
        </p:txBody>
      </p:sp>
      <p:sp>
        <p:nvSpPr>
          <p:cNvPr id="15" name="TextBox 15"/>
          <p:cNvSpPr txBox="1"/>
          <p:nvPr/>
        </p:nvSpPr>
        <p:spPr>
          <a:xfrm>
            <a:off x="11117741" y="6739225"/>
            <a:ext cx="4647906" cy="2857500"/>
          </a:xfrm>
          <a:prstGeom prst="rect">
            <a:avLst/>
          </a:prstGeom>
        </p:spPr>
        <p:txBody>
          <a:bodyPr lIns="0" tIns="0" rIns="0" bIns="0" rtlCol="0" anchor="t">
            <a:spAutoFit/>
          </a:bodyPr>
          <a:lstStyle/>
          <a:p>
            <a:pPr algn="l">
              <a:lnSpc>
                <a:spcPts val="3725"/>
              </a:lnSpc>
            </a:pPr>
            <a:r>
              <a:rPr lang="en-US" sz="2699" b="1">
                <a:solidFill>
                  <a:srgbClr val="000000"/>
                </a:solidFill>
                <a:latin typeface="Montserrat Bold"/>
                <a:ea typeface="Montserrat Bold"/>
                <a:cs typeface="Montserrat Bold"/>
                <a:sym typeface="Montserrat Bold"/>
              </a:rPr>
              <a:t>Skoðaðu aðstæður</a:t>
            </a:r>
          </a:p>
          <a:p>
            <a:pPr algn="l">
              <a:lnSpc>
                <a:spcPts val="3174"/>
              </a:lnSpc>
            </a:pPr>
            <a:endParaRPr lang="en-US" sz="2699" b="1">
              <a:solidFill>
                <a:srgbClr val="000000"/>
              </a:solidFill>
              <a:latin typeface="Montserrat Bold"/>
              <a:ea typeface="Montserrat Bold"/>
              <a:cs typeface="Montserrat Bold"/>
              <a:sym typeface="Montserrat Bold"/>
            </a:endParaRPr>
          </a:p>
          <a:p>
            <a:pPr algn="l">
              <a:lnSpc>
                <a:spcPts val="3174"/>
              </a:lnSpc>
            </a:pPr>
            <a:r>
              <a:rPr lang="en-US" sz="2300">
                <a:solidFill>
                  <a:srgbClr val="000000"/>
                </a:solidFill>
                <a:latin typeface="Montserrat"/>
                <a:ea typeface="Montserrat"/>
                <a:cs typeface="Montserrat"/>
                <a:sym typeface="Montserrat"/>
              </a:rPr>
              <a:t>Fylgstu með skjólstæðingi þínum, horfðu og hlustaðu á hann.</a:t>
            </a:r>
          </a:p>
          <a:p>
            <a:pPr algn="l">
              <a:lnSpc>
                <a:spcPts val="3174"/>
              </a:lnSpc>
            </a:pPr>
            <a:endParaRPr lang="en-US" sz="2300">
              <a:solidFill>
                <a:srgbClr val="000000"/>
              </a:solidFill>
              <a:latin typeface="Montserrat"/>
              <a:ea typeface="Montserrat"/>
              <a:cs typeface="Montserrat"/>
              <a:sym typeface="Montserrat"/>
            </a:endParaRPr>
          </a:p>
          <a:p>
            <a:pPr algn="l">
              <a:lnSpc>
                <a:spcPts val="3174"/>
              </a:lnSpc>
            </a:pPr>
            <a:endParaRPr lang="en-US" sz="2300">
              <a:solidFill>
                <a:srgbClr val="000000"/>
              </a:solidFill>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AB1F2C"/>
        </a:solidFill>
        <a:effectLst/>
      </p:bgPr>
    </p:bg>
    <p:spTree>
      <p:nvGrpSpPr>
        <p:cNvPr id="1" name=""/>
        <p:cNvGrpSpPr/>
        <p:nvPr/>
      </p:nvGrpSpPr>
      <p:grpSpPr>
        <a:xfrm>
          <a:off x="0" y="0"/>
          <a:ext cx="0" cy="0"/>
          <a:chOff x="0" y="0"/>
          <a:chExt cx="0" cy="0"/>
        </a:xfrm>
      </p:grpSpPr>
      <p:sp>
        <p:nvSpPr>
          <p:cNvPr id="2" name="Freeform 2"/>
          <p:cNvSpPr/>
          <p:nvPr/>
        </p:nvSpPr>
        <p:spPr>
          <a:xfrm>
            <a:off x="-1162829" y="-957536"/>
            <a:ext cx="19450829" cy="14101851"/>
          </a:xfrm>
          <a:custGeom>
            <a:avLst/>
            <a:gdLst/>
            <a:ahLst/>
            <a:cxnLst/>
            <a:rect l="l" t="t" r="r" b="b"/>
            <a:pathLst>
              <a:path w="19450829" h="14101851">
                <a:moveTo>
                  <a:pt x="0" y="0"/>
                </a:moveTo>
                <a:lnTo>
                  <a:pt x="19450829" y="0"/>
                </a:lnTo>
                <a:lnTo>
                  <a:pt x="19450829" y="14101851"/>
                </a:lnTo>
                <a:lnTo>
                  <a:pt x="0" y="14101851"/>
                </a:lnTo>
                <a:lnTo>
                  <a:pt x="0" y="0"/>
                </a:lnTo>
                <a:close/>
              </a:path>
            </a:pathLst>
          </a:custGeom>
          <a:blipFill>
            <a:blip r:embed="rId2">
              <a:alphaModFix amt="17000"/>
              <a:extLst>
                <a:ext uri="{96DAC541-7B7A-43D3-8B79-37D633B846F1}">
                  <asvg:svgBlip xmlns:asvg="http://schemas.microsoft.com/office/drawing/2016/SVG/main" r:embed="rId3"/>
                </a:ext>
              </a:extLst>
            </a:blip>
            <a:stretch>
              <a:fillRect/>
            </a:stretch>
          </a:blipFill>
        </p:spPr>
        <p:txBody>
          <a:bodyPr/>
          <a:lstStyle/>
          <a:p>
            <a:endParaRPr lang="nl-NL"/>
          </a:p>
        </p:txBody>
      </p:sp>
      <p:grpSp>
        <p:nvGrpSpPr>
          <p:cNvPr id="3" name="Group 3"/>
          <p:cNvGrpSpPr/>
          <p:nvPr/>
        </p:nvGrpSpPr>
        <p:grpSpPr>
          <a:xfrm>
            <a:off x="4470812" y="2546132"/>
            <a:ext cx="13463364" cy="7402467"/>
            <a:chOff x="0" y="0"/>
            <a:chExt cx="3545907" cy="1949621"/>
          </a:xfrm>
        </p:grpSpPr>
        <p:sp>
          <p:nvSpPr>
            <p:cNvPr id="4" name="Freeform 4"/>
            <p:cNvSpPr/>
            <p:nvPr/>
          </p:nvSpPr>
          <p:spPr>
            <a:xfrm>
              <a:off x="0" y="0"/>
              <a:ext cx="3545907" cy="1949621"/>
            </a:xfrm>
            <a:custGeom>
              <a:avLst/>
              <a:gdLst/>
              <a:ahLst/>
              <a:cxnLst/>
              <a:rect l="l" t="t" r="r" b="b"/>
              <a:pathLst>
                <a:path w="3545907" h="1949621">
                  <a:moveTo>
                    <a:pt x="29327" y="0"/>
                  </a:moveTo>
                  <a:lnTo>
                    <a:pt x="3516580" y="0"/>
                  </a:lnTo>
                  <a:cubicBezTo>
                    <a:pt x="3524358" y="0"/>
                    <a:pt x="3531817" y="3090"/>
                    <a:pt x="3537317" y="8590"/>
                  </a:cubicBezTo>
                  <a:cubicBezTo>
                    <a:pt x="3542817" y="14089"/>
                    <a:pt x="3545907" y="21549"/>
                    <a:pt x="3545907" y="29327"/>
                  </a:cubicBezTo>
                  <a:lnTo>
                    <a:pt x="3545907" y="1920294"/>
                  </a:lnTo>
                  <a:cubicBezTo>
                    <a:pt x="3545907" y="1928072"/>
                    <a:pt x="3542817" y="1935531"/>
                    <a:pt x="3537317" y="1941031"/>
                  </a:cubicBezTo>
                  <a:cubicBezTo>
                    <a:pt x="3531817" y="1946531"/>
                    <a:pt x="3524358" y="1949621"/>
                    <a:pt x="3516580" y="1949621"/>
                  </a:cubicBezTo>
                  <a:lnTo>
                    <a:pt x="29327" y="1949621"/>
                  </a:lnTo>
                  <a:cubicBezTo>
                    <a:pt x="21549" y="1949621"/>
                    <a:pt x="14089" y="1946531"/>
                    <a:pt x="8590" y="1941031"/>
                  </a:cubicBezTo>
                  <a:cubicBezTo>
                    <a:pt x="3090" y="1935531"/>
                    <a:pt x="0" y="1928072"/>
                    <a:pt x="0" y="1920294"/>
                  </a:cubicBezTo>
                  <a:lnTo>
                    <a:pt x="0" y="29327"/>
                  </a:lnTo>
                  <a:cubicBezTo>
                    <a:pt x="0" y="21549"/>
                    <a:pt x="3090" y="14089"/>
                    <a:pt x="8590" y="8590"/>
                  </a:cubicBezTo>
                  <a:cubicBezTo>
                    <a:pt x="14089" y="3090"/>
                    <a:pt x="21549" y="0"/>
                    <a:pt x="29327" y="0"/>
                  </a:cubicBezTo>
                  <a:close/>
                </a:path>
              </a:pathLst>
            </a:custGeom>
            <a:solidFill>
              <a:srgbClr val="FDFDFB"/>
            </a:solidFill>
          </p:spPr>
          <p:txBody>
            <a:bodyPr/>
            <a:lstStyle/>
            <a:p>
              <a:endParaRPr lang="nl-NL"/>
            </a:p>
          </p:txBody>
        </p:sp>
        <p:sp>
          <p:nvSpPr>
            <p:cNvPr id="5" name="TextBox 5"/>
            <p:cNvSpPr txBox="1"/>
            <p:nvPr/>
          </p:nvSpPr>
          <p:spPr>
            <a:xfrm>
              <a:off x="0" y="-9525"/>
              <a:ext cx="3545907" cy="1959146"/>
            </a:xfrm>
            <a:prstGeom prst="rect">
              <a:avLst/>
            </a:prstGeom>
          </p:spPr>
          <p:txBody>
            <a:bodyPr lIns="50800" tIns="50800" rIns="50800" bIns="50800" rtlCol="0" anchor="ctr"/>
            <a:lstStyle/>
            <a:p>
              <a:pPr algn="ctr">
                <a:lnSpc>
                  <a:spcPts val="2952"/>
                </a:lnSpc>
              </a:pPr>
              <a:endParaRPr/>
            </a:p>
          </p:txBody>
        </p:sp>
      </p:grpSp>
      <p:grpSp>
        <p:nvGrpSpPr>
          <p:cNvPr id="6" name="Group 6"/>
          <p:cNvGrpSpPr/>
          <p:nvPr/>
        </p:nvGrpSpPr>
        <p:grpSpPr>
          <a:xfrm>
            <a:off x="669356" y="243627"/>
            <a:ext cx="12590561" cy="2091673"/>
            <a:chOff x="0" y="0"/>
            <a:chExt cx="3316033" cy="550893"/>
          </a:xfrm>
        </p:grpSpPr>
        <p:sp>
          <p:nvSpPr>
            <p:cNvPr id="7" name="Freeform 7"/>
            <p:cNvSpPr/>
            <p:nvPr/>
          </p:nvSpPr>
          <p:spPr>
            <a:xfrm>
              <a:off x="0" y="0"/>
              <a:ext cx="3316032" cy="550893"/>
            </a:xfrm>
            <a:custGeom>
              <a:avLst/>
              <a:gdLst/>
              <a:ahLst/>
              <a:cxnLst/>
              <a:rect l="l" t="t" r="r" b="b"/>
              <a:pathLst>
                <a:path w="3316032" h="550893">
                  <a:moveTo>
                    <a:pt x="31360" y="0"/>
                  </a:moveTo>
                  <a:lnTo>
                    <a:pt x="3284673" y="0"/>
                  </a:lnTo>
                  <a:cubicBezTo>
                    <a:pt x="3301992" y="0"/>
                    <a:pt x="3316032" y="14040"/>
                    <a:pt x="3316032" y="31360"/>
                  </a:cubicBezTo>
                  <a:lnTo>
                    <a:pt x="3316032" y="519534"/>
                  </a:lnTo>
                  <a:cubicBezTo>
                    <a:pt x="3316032" y="536853"/>
                    <a:pt x="3301992" y="550893"/>
                    <a:pt x="3284673" y="550893"/>
                  </a:cubicBezTo>
                  <a:lnTo>
                    <a:pt x="31360" y="550893"/>
                  </a:lnTo>
                  <a:cubicBezTo>
                    <a:pt x="14040" y="550893"/>
                    <a:pt x="0" y="536853"/>
                    <a:pt x="0" y="519534"/>
                  </a:cubicBezTo>
                  <a:lnTo>
                    <a:pt x="0" y="31360"/>
                  </a:lnTo>
                  <a:cubicBezTo>
                    <a:pt x="0" y="14040"/>
                    <a:pt x="14040" y="0"/>
                    <a:pt x="31360" y="0"/>
                  </a:cubicBezTo>
                  <a:close/>
                </a:path>
              </a:pathLst>
            </a:custGeom>
            <a:solidFill>
              <a:srgbClr val="FDFDFB"/>
            </a:solidFill>
          </p:spPr>
          <p:txBody>
            <a:bodyPr/>
            <a:lstStyle/>
            <a:p>
              <a:endParaRPr lang="nl-NL"/>
            </a:p>
          </p:txBody>
        </p:sp>
        <p:sp>
          <p:nvSpPr>
            <p:cNvPr id="8" name="TextBox 8"/>
            <p:cNvSpPr txBox="1"/>
            <p:nvPr/>
          </p:nvSpPr>
          <p:spPr>
            <a:xfrm>
              <a:off x="0" y="-9525"/>
              <a:ext cx="3316033" cy="560418"/>
            </a:xfrm>
            <a:prstGeom prst="rect">
              <a:avLst/>
            </a:prstGeom>
          </p:spPr>
          <p:txBody>
            <a:bodyPr lIns="50800" tIns="50800" rIns="50800" bIns="50800" rtlCol="0" anchor="ctr"/>
            <a:lstStyle/>
            <a:p>
              <a:pPr algn="ctr">
                <a:lnSpc>
                  <a:spcPts val="2952"/>
                </a:lnSpc>
              </a:pPr>
              <a:endParaRPr/>
            </a:p>
          </p:txBody>
        </p:sp>
      </p:grpSp>
      <p:sp>
        <p:nvSpPr>
          <p:cNvPr id="9" name="Freeform 9"/>
          <p:cNvSpPr/>
          <p:nvPr/>
        </p:nvSpPr>
        <p:spPr>
          <a:xfrm>
            <a:off x="827699" y="2546132"/>
            <a:ext cx="4167845" cy="4114800"/>
          </a:xfrm>
          <a:custGeom>
            <a:avLst/>
            <a:gdLst/>
            <a:ahLst/>
            <a:cxnLst/>
            <a:rect l="l" t="t" r="r" b="b"/>
            <a:pathLst>
              <a:path w="4167845" h="4114800">
                <a:moveTo>
                  <a:pt x="0" y="0"/>
                </a:moveTo>
                <a:lnTo>
                  <a:pt x="4167845" y="0"/>
                </a:lnTo>
                <a:lnTo>
                  <a:pt x="416784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l-NL"/>
          </a:p>
        </p:txBody>
      </p:sp>
      <p:sp>
        <p:nvSpPr>
          <p:cNvPr id="10" name="TextBox 10"/>
          <p:cNvSpPr txBox="1"/>
          <p:nvPr/>
        </p:nvSpPr>
        <p:spPr>
          <a:xfrm>
            <a:off x="5145689" y="2808841"/>
            <a:ext cx="12113611" cy="6410325"/>
          </a:xfrm>
          <a:prstGeom prst="rect">
            <a:avLst/>
          </a:prstGeom>
        </p:spPr>
        <p:txBody>
          <a:bodyPr lIns="0" tIns="0" rIns="0" bIns="0" rtlCol="0" anchor="t">
            <a:spAutoFit/>
          </a:bodyPr>
          <a:lstStyle/>
          <a:p>
            <a:pPr algn="l">
              <a:lnSpc>
                <a:spcPts val="3449"/>
              </a:lnSpc>
            </a:pPr>
            <a:r>
              <a:rPr lang="en-US" sz="2499" b="1">
                <a:solidFill>
                  <a:srgbClr val="000000"/>
                </a:solidFill>
                <a:latin typeface="Montserrat Bold"/>
                <a:ea typeface="Montserrat Bold"/>
                <a:cs typeface="Montserrat Bold"/>
                <a:sym typeface="Montserrat Bold"/>
              </a:rPr>
              <a:t>Persónulegar þarfir eru eitthvað sem hver einstaklingur þarf að gera til að líða vel eða starfa betur.</a:t>
            </a:r>
          </a:p>
          <a:p>
            <a:pPr algn="l">
              <a:lnSpc>
                <a:spcPts val="3449"/>
              </a:lnSpc>
            </a:pPr>
            <a:endParaRPr lang="en-US" sz="2499" b="1">
              <a:solidFill>
                <a:srgbClr val="000000"/>
              </a:solidFill>
              <a:latin typeface="Montserrat Bold"/>
              <a:ea typeface="Montserrat Bold"/>
              <a:cs typeface="Montserrat Bold"/>
              <a:sym typeface="Montserrat Bold"/>
            </a:endParaRPr>
          </a:p>
          <a:p>
            <a:pPr algn="l">
              <a:lnSpc>
                <a:spcPts val="3449"/>
              </a:lnSpc>
            </a:pPr>
            <a:r>
              <a:rPr lang="en-US" sz="2499" b="1">
                <a:solidFill>
                  <a:srgbClr val="000000"/>
                </a:solidFill>
                <a:latin typeface="Montserrat Bold"/>
                <a:ea typeface="Montserrat Bold"/>
                <a:cs typeface="Montserrat Bold"/>
                <a:sym typeface="Montserrat Bold"/>
              </a:rPr>
              <a:t>Í þessu skrefi munt þú meta umönnunarþarfir:</a:t>
            </a:r>
          </a:p>
          <a:p>
            <a:pPr algn="l">
              <a:lnSpc>
                <a:spcPts val="3449"/>
              </a:lnSpc>
            </a:pPr>
            <a:endParaRPr lang="en-US" sz="2499" b="1">
              <a:solidFill>
                <a:srgbClr val="000000"/>
              </a:solidFill>
              <a:latin typeface="Montserrat Bold"/>
              <a:ea typeface="Montserrat Bold"/>
              <a:cs typeface="Montserrat Bold"/>
              <a:sym typeface="Montserrat Bold"/>
            </a:endParaRPr>
          </a:p>
          <a:p>
            <a:pPr algn="l">
              <a:lnSpc>
                <a:spcPts val="3449"/>
              </a:lnSpc>
            </a:pPr>
            <a:r>
              <a:rPr lang="en-US" sz="2499">
                <a:solidFill>
                  <a:srgbClr val="000000"/>
                </a:solidFill>
                <a:latin typeface="Montserrat"/>
                <a:ea typeface="Montserrat"/>
                <a:cs typeface="Montserrat"/>
                <a:sym typeface="Montserrat"/>
              </a:rPr>
              <a:t>Dæmi:</a:t>
            </a:r>
          </a:p>
          <a:p>
            <a:pPr marL="539749" lvl="1" indent="-269875" algn="l">
              <a:lnSpc>
                <a:spcPts val="3449"/>
              </a:lnSpc>
              <a:buFont typeface="Arial"/>
              <a:buChar char="•"/>
            </a:pPr>
            <a:r>
              <a:rPr lang="en-US" sz="2499">
                <a:solidFill>
                  <a:srgbClr val="000000"/>
                </a:solidFill>
                <a:latin typeface="Montserrat"/>
                <a:ea typeface="Montserrat"/>
                <a:cs typeface="Montserrat"/>
                <a:sym typeface="Montserrat"/>
              </a:rPr>
              <a:t>Guðrún vill líta vel út og fara í heita sturtu á hverju morgni.</a:t>
            </a:r>
          </a:p>
          <a:p>
            <a:pPr marL="539749" lvl="1" indent="-269875" algn="l">
              <a:lnSpc>
                <a:spcPts val="3449"/>
              </a:lnSpc>
              <a:buFont typeface="Arial"/>
              <a:buChar char="•"/>
            </a:pPr>
            <a:r>
              <a:rPr lang="en-US" sz="2499">
                <a:solidFill>
                  <a:srgbClr val="000000"/>
                </a:solidFill>
                <a:latin typeface="Montserrat"/>
                <a:ea typeface="Montserrat"/>
                <a:cs typeface="Montserrat"/>
                <a:sym typeface="Montserrat"/>
              </a:rPr>
              <a:t>Guðrún vill viðhalda félagslegum tengslum.</a:t>
            </a:r>
          </a:p>
          <a:p>
            <a:pPr marL="539749" lvl="1" indent="-269875" algn="l">
              <a:lnSpc>
                <a:spcPts val="3449"/>
              </a:lnSpc>
              <a:buFont typeface="Arial"/>
              <a:buChar char="•"/>
            </a:pPr>
            <a:r>
              <a:rPr lang="en-US" sz="2499">
                <a:solidFill>
                  <a:srgbClr val="000000"/>
                </a:solidFill>
                <a:latin typeface="Montserrat"/>
                <a:ea typeface="Montserrat"/>
                <a:cs typeface="Montserrat"/>
                <a:sym typeface="Montserrat"/>
              </a:rPr>
              <a:t>Guðrún vill taka þátt í vikulegri tónlistartengdri virkni til að slaka á.</a:t>
            </a:r>
          </a:p>
          <a:p>
            <a:pPr algn="l">
              <a:lnSpc>
                <a:spcPts val="3449"/>
              </a:lnSpc>
            </a:pPr>
            <a:endParaRPr lang="en-US" sz="2499">
              <a:solidFill>
                <a:srgbClr val="000000"/>
              </a:solidFill>
              <a:latin typeface="Montserrat"/>
              <a:ea typeface="Montserrat"/>
              <a:cs typeface="Montserrat"/>
              <a:sym typeface="Montserrat"/>
            </a:endParaRPr>
          </a:p>
          <a:p>
            <a:pPr algn="l">
              <a:lnSpc>
                <a:spcPts val="3449"/>
              </a:lnSpc>
            </a:pPr>
            <a:r>
              <a:rPr lang="en-US" sz="2499">
                <a:solidFill>
                  <a:srgbClr val="000000"/>
                </a:solidFill>
                <a:latin typeface="Montserrat"/>
                <a:ea typeface="Montserrat"/>
                <a:cs typeface="Montserrat"/>
                <a:sym typeface="Montserrat"/>
              </a:rPr>
              <a:t>Þú komst að þessum atriðum með því að draga ályktanir út frá gögnum sem þú safnaðir í skrefi 1.</a:t>
            </a:r>
          </a:p>
          <a:p>
            <a:pPr algn="l">
              <a:lnSpc>
                <a:spcPts val="3449"/>
              </a:lnSpc>
            </a:pPr>
            <a:endParaRPr lang="en-US" sz="2499">
              <a:solidFill>
                <a:srgbClr val="000000"/>
              </a:solidFill>
              <a:latin typeface="Montserrat"/>
              <a:ea typeface="Montserrat"/>
              <a:cs typeface="Montserrat"/>
              <a:sym typeface="Montserrat"/>
            </a:endParaRPr>
          </a:p>
          <a:p>
            <a:pPr algn="l">
              <a:lnSpc>
                <a:spcPts val="3449"/>
              </a:lnSpc>
            </a:pPr>
            <a:r>
              <a:rPr lang="en-US" sz="2499" b="1">
                <a:solidFill>
                  <a:srgbClr val="000000"/>
                </a:solidFill>
                <a:latin typeface="Montserrat Bold"/>
                <a:ea typeface="Montserrat Bold"/>
                <a:cs typeface="Montserrat Bold"/>
                <a:sym typeface="Montserrat Bold"/>
              </a:rPr>
              <a:t>HVAÐA ÞARFIR METUR ÞÚ HÁTT?</a:t>
            </a:r>
          </a:p>
          <a:p>
            <a:pPr algn="l">
              <a:lnSpc>
                <a:spcPts val="3449"/>
              </a:lnSpc>
            </a:pPr>
            <a:endParaRPr lang="en-US" sz="2499" b="1">
              <a:solidFill>
                <a:srgbClr val="000000"/>
              </a:solidFill>
              <a:latin typeface="Montserrat Bold"/>
              <a:ea typeface="Montserrat Bold"/>
              <a:cs typeface="Montserrat Bold"/>
              <a:sym typeface="Montserrat Bold"/>
            </a:endParaRPr>
          </a:p>
        </p:txBody>
      </p:sp>
      <p:sp>
        <p:nvSpPr>
          <p:cNvPr id="11" name="TextBox 11"/>
          <p:cNvSpPr txBox="1"/>
          <p:nvPr/>
        </p:nvSpPr>
        <p:spPr>
          <a:xfrm>
            <a:off x="1288020" y="307293"/>
            <a:ext cx="11475455" cy="2498725"/>
          </a:xfrm>
          <a:prstGeom prst="rect">
            <a:avLst/>
          </a:prstGeom>
        </p:spPr>
        <p:txBody>
          <a:bodyPr lIns="0" tIns="0" rIns="0" bIns="0" rtlCol="0" anchor="t">
            <a:spAutoFit/>
          </a:bodyPr>
          <a:lstStyle/>
          <a:p>
            <a:pPr algn="ctr">
              <a:lnSpc>
                <a:spcPts val="6799"/>
              </a:lnSpc>
            </a:pPr>
            <a:r>
              <a:rPr lang="en-US" sz="3999" b="1" spc="235">
                <a:solidFill>
                  <a:srgbClr val="F79E67"/>
                </a:solidFill>
                <a:latin typeface="Montserrat Bold"/>
                <a:ea typeface="Montserrat Bold"/>
                <a:cs typeface="Montserrat Bold"/>
                <a:sym typeface="Montserrat Bold"/>
              </a:rPr>
              <a:t>SKREF 2 </a:t>
            </a:r>
          </a:p>
          <a:p>
            <a:pPr algn="ctr">
              <a:lnSpc>
                <a:spcPts val="6799"/>
              </a:lnSpc>
            </a:pPr>
            <a:r>
              <a:rPr lang="en-US" sz="3999" b="1" spc="235">
                <a:solidFill>
                  <a:srgbClr val="F79E67"/>
                </a:solidFill>
                <a:latin typeface="Montserrat Bold"/>
                <a:ea typeface="Montserrat Bold"/>
                <a:cs typeface="Montserrat Bold"/>
                <a:sym typeface="Montserrat Bold"/>
              </a:rPr>
              <a:t>GREINA ÞÖRFINA FYRIR UMÖNNUN</a:t>
            </a:r>
          </a:p>
          <a:p>
            <a:pPr marL="0" lvl="0" indent="0" algn="ctr">
              <a:lnSpc>
                <a:spcPts val="6799"/>
              </a:lnSpc>
              <a:spcBef>
                <a:spcPct val="0"/>
              </a:spcBef>
            </a:pPr>
            <a:endParaRPr lang="en-US" sz="3999" b="1" spc="235">
              <a:solidFill>
                <a:srgbClr val="F79E67"/>
              </a:solidFill>
              <a:latin typeface="Montserrat Bold"/>
              <a:ea typeface="Montserrat Bold"/>
              <a:cs typeface="Montserrat Bold"/>
              <a:sym typeface="Montserrat Bo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B1F2C"/>
        </a:solidFill>
        <a:effectLst/>
      </p:bgPr>
    </p:bg>
    <p:spTree>
      <p:nvGrpSpPr>
        <p:cNvPr id="1" name=""/>
        <p:cNvGrpSpPr/>
        <p:nvPr/>
      </p:nvGrpSpPr>
      <p:grpSpPr>
        <a:xfrm>
          <a:off x="0" y="0"/>
          <a:ext cx="0" cy="0"/>
          <a:chOff x="0" y="0"/>
          <a:chExt cx="0" cy="0"/>
        </a:xfrm>
      </p:grpSpPr>
      <p:grpSp>
        <p:nvGrpSpPr>
          <p:cNvPr id="2" name="Group 2"/>
          <p:cNvGrpSpPr/>
          <p:nvPr/>
        </p:nvGrpSpPr>
        <p:grpSpPr>
          <a:xfrm>
            <a:off x="4313046" y="3056040"/>
            <a:ext cx="13463364" cy="6477426"/>
            <a:chOff x="0" y="0"/>
            <a:chExt cx="3545907" cy="1705989"/>
          </a:xfrm>
        </p:grpSpPr>
        <p:sp>
          <p:nvSpPr>
            <p:cNvPr id="3" name="Freeform 3"/>
            <p:cNvSpPr/>
            <p:nvPr/>
          </p:nvSpPr>
          <p:spPr>
            <a:xfrm>
              <a:off x="0" y="0"/>
              <a:ext cx="3545907" cy="1705989"/>
            </a:xfrm>
            <a:custGeom>
              <a:avLst/>
              <a:gdLst/>
              <a:ahLst/>
              <a:cxnLst/>
              <a:rect l="l" t="t" r="r" b="b"/>
              <a:pathLst>
                <a:path w="3545907" h="1705989">
                  <a:moveTo>
                    <a:pt x="29327" y="0"/>
                  </a:moveTo>
                  <a:lnTo>
                    <a:pt x="3516580" y="0"/>
                  </a:lnTo>
                  <a:cubicBezTo>
                    <a:pt x="3524358" y="0"/>
                    <a:pt x="3531817" y="3090"/>
                    <a:pt x="3537317" y="8590"/>
                  </a:cubicBezTo>
                  <a:cubicBezTo>
                    <a:pt x="3542817" y="14089"/>
                    <a:pt x="3545907" y="21549"/>
                    <a:pt x="3545907" y="29327"/>
                  </a:cubicBezTo>
                  <a:lnTo>
                    <a:pt x="3545907" y="1676662"/>
                  </a:lnTo>
                  <a:cubicBezTo>
                    <a:pt x="3545907" y="1684440"/>
                    <a:pt x="3542817" y="1691899"/>
                    <a:pt x="3537317" y="1697399"/>
                  </a:cubicBezTo>
                  <a:cubicBezTo>
                    <a:pt x="3531817" y="1702899"/>
                    <a:pt x="3524358" y="1705989"/>
                    <a:pt x="3516580" y="1705989"/>
                  </a:cubicBezTo>
                  <a:lnTo>
                    <a:pt x="29327" y="1705989"/>
                  </a:lnTo>
                  <a:cubicBezTo>
                    <a:pt x="21549" y="1705989"/>
                    <a:pt x="14089" y="1702899"/>
                    <a:pt x="8590" y="1697399"/>
                  </a:cubicBezTo>
                  <a:cubicBezTo>
                    <a:pt x="3090" y="1691899"/>
                    <a:pt x="0" y="1684440"/>
                    <a:pt x="0" y="1676662"/>
                  </a:cubicBezTo>
                  <a:lnTo>
                    <a:pt x="0" y="29327"/>
                  </a:lnTo>
                  <a:cubicBezTo>
                    <a:pt x="0" y="21549"/>
                    <a:pt x="3090" y="14089"/>
                    <a:pt x="8590" y="8590"/>
                  </a:cubicBezTo>
                  <a:cubicBezTo>
                    <a:pt x="14089" y="3090"/>
                    <a:pt x="21549" y="0"/>
                    <a:pt x="29327" y="0"/>
                  </a:cubicBezTo>
                  <a:close/>
                </a:path>
              </a:pathLst>
            </a:custGeom>
            <a:solidFill>
              <a:srgbClr val="FDFDFB"/>
            </a:solidFill>
          </p:spPr>
          <p:txBody>
            <a:bodyPr/>
            <a:lstStyle/>
            <a:p>
              <a:endParaRPr lang="nl-NL"/>
            </a:p>
          </p:txBody>
        </p:sp>
        <p:sp>
          <p:nvSpPr>
            <p:cNvPr id="4" name="TextBox 4"/>
            <p:cNvSpPr txBox="1"/>
            <p:nvPr/>
          </p:nvSpPr>
          <p:spPr>
            <a:xfrm>
              <a:off x="0" y="-9525"/>
              <a:ext cx="3545907" cy="1715514"/>
            </a:xfrm>
            <a:prstGeom prst="rect">
              <a:avLst/>
            </a:prstGeom>
          </p:spPr>
          <p:txBody>
            <a:bodyPr lIns="50800" tIns="50800" rIns="50800" bIns="50800" rtlCol="0" anchor="ctr"/>
            <a:lstStyle/>
            <a:p>
              <a:pPr algn="ctr">
                <a:lnSpc>
                  <a:spcPts val="2952"/>
                </a:lnSpc>
              </a:pPr>
              <a:endParaRPr/>
            </a:p>
          </p:txBody>
        </p:sp>
      </p:grpSp>
      <p:grpSp>
        <p:nvGrpSpPr>
          <p:cNvPr id="5" name="Group 5"/>
          <p:cNvGrpSpPr/>
          <p:nvPr/>
        </p:nvGrpSpPr>
        <p:grpSpPr>
          <a:xfrm>
            <a:off x="511590" y="753535"/>
            <a:ext cx="12590561" cy="2091673"/>
            <a:chOff x="0" y="0"/>
            <a:chExt cx="3316033" cy="550893"/>
          </a:xfrm>
        </p:grpSpPr>
        <p:sp>
          <p:nvSpPr>
            <p:cNvPr id="6" name="Freeform 6"/>
            <p:cNvSpPr/>
            <p:nvPr/>
          </p:nvSpPr>
          <p:spPr>
            <a:xfrm>
              <a:off x="0" y="0"/>
              <a:ext cx="3316032" cy="550893"/>
            </a:xfrm>
            <a:custGeom>
              <a:avLst/>
              <a:gdLst/>
              <a:ahLst/>
              <a:cxnLst/>
              <a:rect l="l" t="t" r="r" b="b"/>
              <a:pathLst>
                <a:path w="3316032" h="550893">
                  <a:moveTo>
                    <a:pt x="31360" y="0"/>
                  </a:moveTo>
                  <a:lnTo>
                    <a:pt x="3284673" y="0"/>
                  </a:lnTo>
                  <a:cubicBezTo>
                    <a:pt x="3301992" y="0"/>
                    <a:pt x="3316032" y="14040"/>
                    <a:pt x="3316032" y="31360"/>
                  </a:cubicBezTo>
                  <a:lnTo>
                    <a:pt x="3316032" y="519534"/>
                  </a:lnTo>
                  <a:cubicBezTo>
                    <a:pt x="3316032" y="536853"/>
                    <a:pt x="3301992" y="550893"/>
                    <a:pt x="3284673" y="550893"/>
                  </a:cubicBezTo>
                  <a:lnTo>
                    <a:pt x="31360" y="550893"/>
                  </a:lnTo>
                  <a:cubicBezTo>
                    <a:pt x="14040" y="550893"/>
                    <a:pt x="0" y="536853"/>
                    <a:pt x="0" y="519534"/>
                  </a:cubicBezTo>
                  <a:lnTo>
                    <a:pt x="0" y="31360"/>
                  </a:lnTo>
                  <a:cubicBezTo>
                    <a:pt x="0" y="14040"/>
                    <a:pt x="14040" y="0"/>
                    <a:pt x="31360" y="0"/>
                  </a:cubicBezTo>
                  <a:close/>
                </a:path>
              </a:pathLst>
            </a:custGeom>
            <a:solidFill>
              <a:srgbClr val="FDFDFB"/>
            </a:solidFill>
          </p:spPr>
          <p:txBody>
            <a:bodyPr/>
            <a:lstStyle/>
            <a:p>
              <a:endParaRPr lang="nl-NL"/>
            </a:p>
          </p:txBody>
        </p:sp>
        <p:sp>
          <p:nvSpPr>
            <p:cNvPr id="7" name="TextBox 7"/>
            <p:cNvSpPr txBox="1"/>
            <p:nvPr/>
          </p:nvSpPr>
          <p:spPr>
            <a:xfrm>
              <a:off x="0" y="-9525"/>
              <a:ext cx="3316033" cy="560418"/>
            </a:xfrm>
            <a:prstGeom prst="rect">
              <a:avLst/>
            </a:prstGeom>
          </p:spPr>
          <p:txBody>
            <a:bodyPr lIns="50800" tIns="50800" rIns="50800" bIns="50800" rtlCol="0" anchor="ctr"/>
            <a:lstStyle/>
            <a:p>
              <a:pPr algn="ctr">
                <a:lnSpc>
                  <a:spcPts val="2952"/>
                </a:lnSpc>
              </a:pPr>
              <a:endParaRPr/>
            </a:p>
          </p:txBody>
        </p:sp>
      </p:grpSp>
      <p:sp>
        <p:nvSpPr>
          <p:cNvPr id="8" name="TextBox 8"/>
          <p:cNvSpPr txBox="1"/>
          <p:nvPr/>
        </p:nvSpPr>
        <p:spPr>
          <a:xfrm>
            <a:off x="4987923" y="3499165"/>
            <a:ext cx="12113611" cy="5553075"/>
          </a:xfrm>
          <a:prstGeom prst="rect">
            <a:avLst/>
          </a:prstGeom>
        </p:spPr>
        <p:txBody>
          <a:bodyPr lIns="0" tIns="0" rIns="0" bIns="0" rtlCol="0" anchor="t">
            <a:spAutoFit/>
          </a:bodyPr>
          <a:lstStyle/>
          <a:p>
            <a:pPr algn="l">
              <a:lnSpc>
                <a:spcPts val="3449"/>
              </a:lnSpc>
            </a:pPr>
            <a:r>
              <a:rPr lang="en-US" sz="2499" b="1">
                <a:solidFill>
                  <a:srgbClr val="000000"/>
                </a:solidFill>
                <a:latin typeface="Montserrat Bold"/>
                <a:ea typeface="Montserrat Bold"/>
                <a:cs typeface="Montserrat Bold"/>
                <a:sym typeface="Montserrat Bold"/>
              </a:rPr>
              <a:t>Markmið þitt þarf að passa við aðstæður þínar og vandamálið.</a:t>
            </a:r>
          </a:p>
          <a:p>
            <a:pPr algn="l">
              <a:lnSpc>
                <a:spcPts val="3449"/>
              </a:lnSpc>
            </a:pPr>
            <a:endParaRPr lang="en-US" sz="2499" b="1">
              <a:solidFill>
                <a:srgbClr val="000000"/>
              </a:solidFill>
              <a:latin typeface="Montserrat Bold"/>
              <a:ea typeface="Montserrat Bold"/>
              <a:cs typeface="Montserrat Bold"/>
              <a:sym typeface="Montserrat Bold"/>
            </a:endParaRPr>
          </a:p>
          <a:p>
            <a:pPr algn="l">
              <a:lnSpc>
                <a:spcPts val="3449"/>
              </a:lnSpc>
            </a:pPr>
            <a:r>
              <a:rPr lang="en-US" sz="2499" b="1">
                <a:solidFill>
                  <a:srgbClr val="000000"/>
                </a:solidFill>
                <a:latin typeface="Montserrat Bold"/>
                <a:ea typeface="Montserrat Bold"/>
                <a:cs typeface="Montserrat Bold"/>
                <a:sym typeface="Montserrat Bold"/>
              </a:rPr>
              <a:t>Vandamál?</a:t>
            </a:r>
          </a:p>
          <a:p>
            <a:pPr algn="l">
              <a:lnSpc>
                <a:spcPts val="3449"/>
              </a:lnSpc>
            </a:pPr>
            <a:r>
              <a:rPr lang="en-US" sz="2499">
                <a:solidFill>
                  <a:srgbClr val="000000"/>
                </a:solidFill>
                <a:latin typeface="Montserrat"/>
                <a:ea typeface="Montserrat"/>
                <a:cs typeface="Montserrat"/>
                <a:sym typeface="Montserrat"/>
              </a:rPr>
              <a:t>Guðrún er óróleg þegar hún þvær sér og fer í sturtu.</a:t>
            </a:r>
          </a:p>
          <a:p>
            <a:pPr algn="l">
              <a:lnSpc>
                <a:spcPts val="3449"/>
              </a:lnSpc>
            </a:pPr>
            <a:r>
              <a:rPr lang="en-US" sz="2499">
                <a:solidFill>
                  <a:srgbClr val="000000"/>
                </a:solidFill>
                <a:latin typeface="Montserrat"/>
                <a:ea typeface="Montserrat"/>
                <a:cs typeface="Montserrat"/>
                <a:sym typeface="Montserrat"/>
              </a:rPr>
              <a:t>Þetta er líklega vegna þess að hún er hrædd við að detta aftur eftir að að hún datt í sturtunni einu sinni.</a:t>
            </a:r>
          </a:p>
          <a:p>
            <a:pPr algn="l">
              <a:lnSpc>
                <a:spcPts val="3449"/>
              </a:lnSpc>
            </a:pPr>
            <a:endParaRPr lang="en-US" sz="2499">
              <a:solidFill>
                <a:srgbClr val="000000"/>
              </a:solidFill>
              <a:latin typeface="Montserrat"/>
              <a:ea typeface="Montserrat"/>
              <a:cs typeface="Montserrat"/>
              <a:sym typeface="Montserrat"/>
            </a:endParaRPr>
          </a:p>
          <a:p>
            <a:pPr algn="l">
              <a:lnSpc>
                <a:spcPts val="3449"/>
              </a:lnSpc>
            </a:pPr>
            <a:r>
              <a:rPr lang="en-US" sz="2499" b="1">
                <a:solidFill>
                  <a:srgbClr val="000000"/>
                </a:solidFill>
                <a:latin typeface="Montserrat Bold"/>
                <a:ea typeface="Montserrat Bold"/>
                <a:cs typeface="Montserrat Bold"/>
                <a:sym typeface="Montserrat Bold"/>
              </a:rPr>
              <a:t>Markmið</a:t>
            </a:r>
          </a:p>
          <a:p>
            <a:pPr algn="l">
              <a:lnSpc>
                <a:spcPts val="3449"/>
              </a:lnSpc>
            </a:pPr>
            <a:r>
              <a:rPr lang="en-US" sz="2499">
                <a:solidFill>
                  <a:srgbClr val="000000"/>
                </a:solidFill>
                <a:latin typeface="Montserrat"/>
                <a:ea typeface="Montserrat"/>
                <a:cs typeface="Montserrat"/>
                <a:sym typeface="Montserrat"/>
              </a:rPr>
              <a:t>Guðrún sé rólegri þegar hún fer í sturtu innan 3 vikna.</a:t>
            </a:r>
          </a:p>
          <a:p>
            <a:pPr algn="l">
              <a:lnSpc>
                <a:spcPts val="3449"/>
              </a:lnSpc>
            </a:pPr>
            <a:endParaRPr lang="en-US" sz="2499">
              <a:solidFill>
                <a:srgbClr val="000000"/>
              </a:solidFill>
              <a:latin typeface="Montserrat"/>
              <a:ea typeface="Montserrat"/>
              <a:cs typeface="Montserrat"/>
              <a:sym typeface="Montserrat"/>
            </a:endParaRPr>
          </a:p>
          <a:p>
            <a:pPr algn="l">
              <a:lnSpc>
                <a:spcPts val="3449"/>
              </a:lnSpc>
            </a:pPr>
            <a:r>
              <a:rPr lang="en-US" sz="2499">
                <a:solidFill>
                  <a:srgbClr val="000000"/>
                </a:solidFill>
                <a:latin typeface="Montserrat"/>
                <a:ea typeface="Montserrat"/>
                <a:cs typeface="Montserrat"/>
                <a:sym typeface="Montserrat"/>
              </a:rPr>
              <a:t>Í lokaverkefni þessa námskeiðs þarftu að setja fram markmiðin SMART.</a:t>
            </a:r>
          </a:p>
          <a:p>
            <a:pPr algn="l">
              <a:lnSpc>
                <a:spcPts val="3449"/>
              </a:lnSpc>
            </a:pPr>
            <a:endParaRPr lang="en-US" sz="2499">
              <a:solidFill>
                <a:srgbClr val="000000"/>
              </a:solidFill>
              <a:latin typeface="Montserrat"/>
              <a:ea typeface="Montserrat"/>
              <a:cs typeface="Montserrat"/>
              <a:sym typeface="Montserrat"/>
            </a:endParaRPr>
          </a:p>
          <a:p>
            <a:pPr algn="l">
              <a:lnSpc>
                <a:spcPts val="3449"/>
              </a:lnSpc>
            </a:pPr>
            <a:endParaRPr lang="en-US" sz="2499">
              <a:solidFill>
                <a:srgbClr val="000000"/>
              </a:solidFill>
              <a:latin typeface="Montserrat"/>
              <a:ea typeface="Montserrat"/>
              <a:cs typeface="Montserrat"/>
              <a:sym typeface="Montserrat"/>
            </a:endParaRPr>
          </a:p>
        </p:txBody>
      </p:sp>
      <p:sp>
        <p:nvSpPr>
          <p:cNvPr id="9" name="Freeform 9"/>
          <p:cNvSpPr/>
          <p:nvPr/>
        </p:nvSpPr>
        <p:spPr>
          <a:xfrm>
            <a:off x="2025747" y="6621414"/>
            <a:ext cx="2192503" cy="2402144"/>
          </a:xfrm>
          <a:custGeom>
            <a:avLst/>
            <a:gdLst/>
            <a:ahLst/>
            <a:cxnLst/>
            <a:rect l="l" t="t" r="r" b="b"/>
            <a:pathLst>
              <a:path w="2192503" h="2402144">
                <a:moveTo>
                  <a:pt x="0" y="0"/>
                </a:moveTo>
                <a:lnTo>
                  <a:pt x="2192503" y="0"/>
                </a:lnTo>
                <a:lnTo>
                  <a:pt x="2192503" y="2402144"/>
                </a:lnTo>
                <a:lnTo>
                  <a:pt x="0" y="24021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10" name="Freeform 10"/>
          <p:cNvSpPr/>
          <p:nvPr/>
        </p:nvSpPr>
        <p:spPr>
          <a:xfrm>
            <a:off x="503816" y="3471174"/>
            <a:ext cx="2426172" cy="2658157"/>
          </a:xfrm>
          <a:custGeom>
            <a:avLst/>
            <a:gdLst/>
            <a:ahLst/>
            <a:cxnLst/>
            <a:rect l="l" t="t" r="r" b="b"/>
            <a:pathLst>
              <a:path w="2426172" h="2658157">
                <a:moveTo>
                  <a:pt x="0" y="0"/>
                </a:moveTo>
                <a:lnTo>
                  <a:pt x="2426172" y="0"/>
                </a:lnTo>
                <a:lnTo>
                  <a:pt x="2426172" y="2658156"/>
                </a:lnTo>
                <a:lnTo>
                  <a:pt x="0" y="26581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l-NL"/>
          </a:p>
        </p:txBody>
      </p:sp>
      <p:sp>
        <p:nvSpPr>
          <p:cNvPr id="11" name="TextBox 11"/>
          <p:cNvSpPr txBox="1"/>
          <p:nvPr/>
        </p:nvSpPr>
        <p:spPr>
          <a:xfrm>
            <a:off x="1130253" y="817200"/>
            <a:ext cx="11475455" cy="1641475"/>
          </a:xfrm>
          <a:prstGeom prst="rect">
            <a:avLst/>
          </a:prstGeom>
        </p:spPr>
        <p:txBody>
          <a:bodyPr lIns="0" tIns="0" rIns="0" bIns="0" rtlCol="0" anchor="t">
            <a:spAutoFit/>
          </a:bodyPr>
          <a:lstStyle/>
          <a:p>
            <a:pPr algn="ctr">
              <a:lnSpc>
                <a:spcPts val="6799"/>
              </a:lnSpc>
            </a:pPr>
            <a:r>
              <a:rPr lang="en-US" sz="3999" b="1" spc="235">
                <a:solidFill>
                  <a:srgbClr val="F79E67"/>
                </a:solidFill>
                <a:latin typeface="Montserrat Bold"/>
                <a:ea typeface="Montserrat Bold"/>
                <a:cs typeface="Montserrat Bold"/>
                <a:sym typeface="Montserrat Bold"/>
              </a:rPr>
              <a:t>SKREF 3 </a:t>
            </a:r>
          </a:p>
          <a:p>
            <a:pPr marL="0" lvl="0" indent="0" algn="ctr">
              <a:lnSpc>
                <a:spcPts val="6799"/>
              </a:lnSpc>
              <a:spcBef>
                <a:spcPct val="0"/>
              </a:spcBef>
            </a:pPr>
            <a:r>
              <a:rPr lang="en-US" sz="3999" b="1" spc="235">
                <a:solidFill>
                  <a:srgbClr val="F79E67"/>
                </a:solidFill>
                <a:latin typeface="Montserrat Bold"/>
                <a:ea typeface="Montserrat Bold"/>
                <a:cs typeface="Montserrat Bold"/>
                <a:sym typeface="Montserrat Bold"/>
              </a:rPr>
              <a:t>SETJA (UMÖNNUNAR) MARKMIÐ</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AB1F2C"/>
        </a:solidFill>
        <a:effectLst/>
      </p:bgPr>
    </p:bg>
    <p:spTree>
      <p:nvGrpSpPr>
        <p:cNvPr id="1" name=""/>
        <p:cNvGrpSpPr/>
        <p:nvPr/>
      </p:nvGrpSpPr>
      <p:grpSpPr>
        <a:xfrm>
          <a:off x="0" y="0"/>
          <a:ext cx="0" cy="0"/>
          <a:chOff x="0" y="0"/>
          <a:chExt cx="0" cy="0"/>
        </a:xfrm>
      </p:grpSpPr>
      <p:grpSp>
        <p:nvGrpSpPr>
          <p:cNvPr id="2" name="Group 2"/>
          <p:cNvGrpSpPr/>
          <p:nvPr/>
        </p:nvGrpSpPr>
        <p:grpSpPr>
          <a:xfrm>
            <a:off x="3795936" y="1871077"/>
            <a:ext cx="13463364" cy="1535178"/>
            <a:chOff x="0" y="0"/>
            <a:chExt cx="3545907" cy="404327"/>
          </a:xfrm>
        </p:grpSpPr>
        <p:sp>
          <p:nvSpPr>
            <p:cNvPr id="3" name="Freeform 3"/>
            <p:cNvSpPr/>
            <p:nvPr/>
          </p:nvSpPr>
          <p:spPr>
            <a:xfrm>
              <a:off x="0" y="0"/>
              <a:ext cx="3545907" cy="404327"/>
            </a:xfrm>
            <a:custGeom>
              <a:avLst/>
              <a:gdLst/>
              <a:ahLst/>
              <a:cxnLst/>
              <a:rect l="l" t="t" r="r" b="b"/>
              <a:pathLst>
                <a:path w="3545907" h="404327">
                  <a:moveTo>
                    <a:pt x="29327" y="0"/>
                  </a:moveTo>
                  <a:lnTo>
                    <a:pt x="3516580" y="0"/>
                  </a:lnTo>
                  <a:cubicBezTo>
                    <a:pt x="3524358" y="0"/>
                    <a:pt x="3531817" y="3090"/>
                    <a:pt x="3537317" y="8590"/>
                  </a:cubicBezTo>
                  <a:cubicBezTo>
                    <a:pt x="3542817" y="14089"/>
                    <a:pt x="3545907" y="21549"/>
                    <a:pt x="3545907" y="29327"/>
                  </a:cubicBezTo>
                  <a:lnTo>
                    <a:pt x="3545907" y="375000"/>
                  </a:lnTo>
                  <a:cubicBezTo>
                    <a:pt x="3545907" y="382778"/>
                    <a:pt x="3542817" y="390237"/>
                    <a:pt x="3537317" y="395737"/>
                  </a:cubicBezTo>
                  <a:cubicBezTo>
                    <a:pt x="3531817" y="401237"/>
                    <a:pt x="3524358" y="404327"/>
                    <a:pt x="3516580" y="404327"/>
                  </a:cubicBezTo>
                  <a:lnTo>
                    <a:pt x="29327" y="404327"/>
                  </a:lnTo>
                  <a:cubicBezTo>
                    <a:pt x="21549" y="404327"/>
                    <a:pt x="14089" y="401237"/>
                    <a:pt x="8590" y="395737"/>
                  </a:cubicBezTo>
                  <a:cubicBezTo>
                    <a:pt x="3090" y="390237"/>
                    <a:pt x="0" y="382778"/>
                    <a:pt x="0" y="375000"/>
                  </a:cubicBezTo>
                  <a:lnTo>
                    <a:pt x="0" y="29327"/>
                  </a:lnTo>
                  <a:cubicBezTo>
                    <a:pt x="0" y="21549"/>
                    <a:pt x="3090" y="14089"/>
                    <a:pt x="8590" y="8590"/>
                  </a:cubicBezTo>
                  <a:cubicBezTo>
                    <a:pt x="14089" y="3090"/>
                    <a:pt x="21549" y="0"/>
                    <a:pt x="29327" y="0"/>
                  </a:cubicBezTo>
                  <a:close/>
                </a:path>
              </a:pathLst>
            </a:custGeom>
            <a:solidFill>
              <a:srgbClr val="FDFDFB"/>
            </a:solidFill>
          </p:spPr>
          <p:txBody>
            <a:bodyPr/>
            <a:lstStyle/>
            <a:p>
              <a:endParaRPr lang="nl-NL"/>
            </a:p>
          </p:txBody>
        </p:sp>
        <p:sp>
          <p:nvSpPr>
            <p:cNvPr id="4" name="TextBox 4"/>
            <p:cNvSpPr txBox="1"/>
            <p:nvPr/>
          </p:nvSpPr>
          <p:spPr>
            <a:xfrm>
              <a:off x="0" y="0"/>
              <a:ext cx="3545907" cy="404327"/>
            </a:xfrm>
            <a:prstGeom prst="rect">
              <a:avLst/>
            </a:prstGeom>
          </p:spPr>
          <p:txBody>
            <a:bodyPr lIns="50800" tIns="50800" rIns="50800" bIns="50800" rtlCol="0" anchor="ctr"/>
            <a:lstStyle/>
            <a:p>
              <a:pPr algn="ctr">
                <a:lnSpc>
                  <a:spcPts val="2952"/>
                </a:lnSpc>
              </a:pPr>
              <a:r>
                <a:rPr lang="en-US" sz="2400" b="1" spc="40">
                  <a:solidFill>
                    <a:srgbClr val="000000"/>
                  </a:solidFill>
                  <a:latin typeface="Montserrat Medium"/>
                  <a:ea typeface="Montserrat Medium"/>
                  <a:cs typeface="Montserrat Medium"/>
                  <a:sym typeface="Montserrat Medium"/>
                </a:rPr>
                <a:t>Guðrún verður orðin róleg í sturtu innan 3 vikna.</a:t>
              </a:r>
            </a:p>
          </p:txBody>
        </p:sp>
      </p:grpSp>
      <p:grpSp>
        <p:nvGrpSpPr>
          <p:cNvPr id="5" name="Group 5"/>
          <p:cNvGrpSpPr/>
          <p:nvPr/>
        </p:nvGrpSpPr>
        <p:grpSpPr>
          <a:xfrm>
            <a:off x="503816" y="444010"/>
            <a:ext cx="6512889" cy="1169380"/>
            <a:chOff x="0" y="0"/>
            <a:chExt cx="1715329" cy="307985"/>
          </a:xfrm>
        </p:grpSpPr>
        <p:sp>
          <p:nvSpPr>
            <p:cNvPr id="6" name="Freeform 6"/>
            <p:cNvSpPr/>
            <p:nvPr/>
          </p:nvSpPr>
          <p:spPr>
            <a:xfrm>
              <a:off x="0" y="0"/>
              <a:ext cx="1715329" cy="307985"/>
            </a:xfrm>
            <a:custGeom>
              <a:avLst/>
              <a:gdLst/>
              <a:ahLst/>
              <a:cxnLst/>
              <a:rect l="l" t="t" r="r" b="b"/>
              <a:pathLst>
                <a:path w="1715329" h="307985">
                  <a:moveTo>
                    <a:pt x="60624" y="0"/>
                  </a:moveTo>
                  <a:lnTo>
                    <a:pt x="1654705" y="0"/>
                  </a:lnTo>
                  <a:cubicBezTo>
                    <a:pt x="1688186" y="0"/>
                    <a:pt x="1715329" y="27142"/>
                    <a:pt x="1715329" y="60624"/>
                  </a:cubicBezTo>
                  <a:lnTo>
                    <a:pt x="1715329" y="247361"/>
                  </a:lnTo>
                  <a:cubicBezTo>
                    <a:pt x="1715329" y="263439"/>
                    <a:pt x="1708941" y="278859"/>
                    <a:pt x="1697572" y="290229"/>
                  </a:cubicBezTo>
                  <a:cubicBezTo>
                    <a:pt x="1686203" y="301598"/>
                    <a:pt x="1670783" y="307985"/>
                    <a:pt x="1654705" y="307985"/>
                  </a:cubicBezTo>
                  <a:lnTo>
                    <a:pt x="60624" y="307985"/>
                  </a:lnTo>
                  <a:cubicBezTo>
                    <a:pt x="27142" y="307985"/>
                    <a:pt x="0" y="280843"/>
                    <a:pt x="0" y="247361"/>
                  </a:cubicBezTo>
                  <a:lnTo>
                    <a:pt x="0" y="60624"/>
                  </a:lnTo>
                  <a:cubicBezTo>
                    <a:pt x="0" y="27142"/>
                    <a:pt x="27142" y="0"/>
                    <a:pt x="60624" y="0"/>
                  </a:cubicBezTo>
                  <a:close/>
                </a:path>
              </a:pathLst>
            </a:custGeom>
            <a:solidFill>
              <a:srgbClr val="FDFDFB"/>
            </a:solidFill>
          </p:spPr>
          <p:txBody>
            <a:bodyPr/>
            <a:lstStyle/>
            <a:p>
              <a:endParaRPr lang="nl-NL"/>
            </a:p>
          </p:txBody>
        </p:sp>
        <p:sp>
          <p:nvSpPr>
            <p:cNvPr id="7" name="TextBox 7"/>
            <p:cNvSpPr txBox="1"/>
            <p:nvPr/>
          </p:nvSpPr>
          <p:spPr>
            <a:xfrm>
              <a:off x="0" y="-9525"/>
              <a:ext cx="1715329" cy="317510"/>
            </a:xfrm>
            <a:prstGeom prst="rect">
              <a:avLst/>
            </a:prstGeom>
          </p:spPr>
          <p:txBody>
            <a:bodyPr lIns="50800" tIns="50800" rIns="50800" bIns="50800" rtlCol="0" anchor="ctr"/>
            <a:lstStyle/>
            <a:p>
              <a:pPr algn="ctr">
                <a:lnSpc>
                  <a:spcPts val="2952"/>
                </a:lnSpc>
              </a:pPr>
              <a:endParaRPr/>
            </a:p>
          </p:txBody>
        </p:sp>
      </p:grpSp>
      <p:grpSp>
        <p:nvGrpSpPr>
          <p:cNvPr id="8" name="Group 8"/>
          <p:cNvGrpSpPr/>
          <p:nvPr/>
        </p:nvGrpSpPr>
        <p:grpSpPr>
          <a:xfrm>
            <a:off x="503816" y="1871077"/>
            <a:ext cx="2879444" cy="1442603"/>
            <a:chOff x="0" y="0"/>
            <a:chExt cx="858188" cy="429953"/>
          </a:xfrm>
        </p:grpSpPr>
        <p:sp>
          <p:nvSpPr>
            <p:cNvPr id="9" name="Freeform 9"/>
            <p:cNvSpPr/>
            <p:nvPr/>
          </p:nvSpPr>
          <p:spPr>
            <a:xfrm>
              <a:off x="0" y="0"/>
              <a:ext cx="858188" cy="429953"/>
            </a:xfrm>
            <a:custGeom>
              <a:avLst/>
              <a:gdLst/>
              <a:ahLst/>
              <a:cxnLst/>
              <a:rect l="l" t="t" r="r" b="b"/>
              <a:pathLst>
                <a:path w="858188" h="429953">
                  <a:moveTo>
                    <a:pt x="137123" y="0"/>
                  </a:moveTo>
                  <a:lnTo>
                    <a:pt x="721065" y="0"/>
                  </a:lnTo>
                  <a:cubicBezTo>
                    <a:pt x="757433" y="0"/>
                    <a:pt x="792310" y="14447"/>
                    <a:pt x="818026" y="40162"/>
                  </a:cubicBezTo>
                  <a:cubicBezTo>
                    <a:pt x="843742" y="65878"/>
                    <a:pt x="858188" y="100756"/>
                    <a:pt x="858188" y="137123"/>
                  </a:cubicBezTo>
                  <a:lnTo>
                    <a:pt x="858188" y="292830"/>
                  </a:lnTo>
                  <a:cubicBezTo>
                    <a:pt x="858188" y="368561"/>
                    <a:pt x="796796" y="429953"/>
                    <a:pt x="721065" y="429953"/>
                  </a:cubicBezTo>
                  <a:lnTo>
                    <a:pt x="137123" y="429953"/>
                  </a:lnTo>
                  <a:cubicBezTo>
                    <a:pt x="100756" y="429953"/>
                    <a:pt x="65878" y="415506"/>
                    <a:pt x="40162" y="389791"/>
                  </a:cubicBezTo>
                  <a:cubicBezTo>
                    <a:pt x="14447" y="364075"/>
                    <a:pt x="0" y="329197"/>
                    <a:pt x="0" y="292830"/>
                  </a:cubicBezTo>
                  <a:lnTo>
                    <a:pt x="0" y="137123"/>
                  </a:lnTo>
                  <a:cubicBezTo>
                    <a:pt x="0" y="100756"/>
                    <a:pt x="14447" y="65878"/>
                    <a:pt x="40162" y="40162"/>
                  </a:cubicBezTo>
                  <a:cubicBezTo>
                    <a:pt x="65878" y="14447"/>
                    <a:pt x="100756" y="0"/>
                    <a:pt x="137123" y="0"/>
                  </a:cubicBezTo>
                  <a:close/>
                </a:path>
              </a:pathLst>
            </a:custGeom>
            <a:solidFill>
              <a:srgbClr val="FDFDFB"/>
            </a:solidFill>
          </p:spPr>
          <p:txBody>
            <a:bodyPr/>
            <a:lstStyle/>
            <a:p>
              <a:endParaRPr lang="nl-NL"/>
            </a:p>
          </p:txBody>
        </p:sp>
        <p:sp>
          <p:nvSpPr>
            <p:cNvPr id="10" name="TextBox 10"/>
            <p:cNvSpPr txBox="1"/>
            <p:nvPr/>
          </p:nvSpPr>
          <p:spPr>
            <a:xfrm>
              <a:off x="0" y="0"/>
              <a:ext cx="858188" cy="429953"/>
            </a:xfrm>
            <a:prstGeom prst="rect">
              <a:avLst/>
            </a:prstGeom>
          </p:spPr>
          <p:txBody>
            <a:bodyPr lIns="50800" tIns="50800" rIns="50800" bIns="50800" rtlCol="0" anchor="ctr"/>
            <a:lstStyle/>
            <a:p>
              <a:pPr algn="ctr">
                <a:lnSpc>
                  <a:spcPts val="2952"/>
                </a:lnSpc>
              </a:pPr>
              <a:r>
                <a:rPr lang="en-US" sz="2400" b="1" spc="31">
                  <a:solidFill>
                    <a:srgbClr val="F79E67"/>
                  </a:solidFill>
                  <a:latin typeface="Montserrat Medium"/>
                  <a:ea typeface="Montserrat Medium"/>
                  <a:cs typeface="Montserrat Medium"/>
                  <a:sym typeface="Montserrat Medium"/>
                </a:rPr>
                <a:t>S-SKÝRT</a:t>
              </a:r>
            </a:p>
          </p:txBody>
        </p:sp>
      </p:grpSp>
      <p:grpSp>
        <p:nvGrpSpPr>
          <p:cNvPr id="11" name="Group 11"/>
          <p:cNvGrpSpPr/>
          <p:nvPr/>
        </p:nvGrpSpPr>
        <p:grpSpPr>
          <a:xfrm>
            <a:off x="503816" y="3542570"/>
            <a:ext cx="2879444" cy="1442603"/>
            <a:chOff x="0" y="0"/>
            <a:chExt cx="858188" cy="429953"/>
          </a:xfrm>
        </p:grpSpPr>
        <p:sp>
          <p:nvSpPr>
            <p:cNvPr id="12" name="Freeform 12"/>
            <p:cNvSpPr/>
            <p:nvPr/>
          </p:nvSpPr>
          <p:spPr>
            <a:xfrm>
              <a:off x="0" y="0"/>
              <a:ext cx="858188" cy="429953"/>
            </a:xfrm>
            <a:custGeom>
              <a:avLst/>
              <a:gdLst/>
              <a:ahLst/>
              <a:cxnLst/>
              <a:rect l="l" t="t" r="r" b="b"/>
              <a:pathLst>
                <a:path w="858188" h="429953">
                  <a:moveTo>
                    <a:pt x="137123" y="0"/>
                  </a:moveTo>
                  <a:lnTo>
                    <a:pt x="721065" y="0"/>
                  </a:lnTo>
                  <a:cubicBezTo>
                    <a:pt x="757433" y="0"/>
                    <a:pt x="792310" y="14447"/>
                    <a:pt x="818026" y="40162"/>
                  </a:cubicBezTo>
                  <a:cubicBezTo>
                    <a:pt x="843742" y="65878"/>
                    <a:pt x="858188" y="100756"/>
                    <a:pt x="858188" y="137123"/>
                  </a:cubicBezTo>
                  <a:lnTo>
                    <a:pt x="858188" y="292830"/>
                  </a:lnTo>
                  <a:cubicBezTo>
                    <a:pt x="858188" y="368561"/>
                    <a:pt x="796796" y="429953"/>
                    <a:pt x="721065" y="429953"/>
                  </a:cubicBezTo>
                  <a:lnTo>
                    <a:pt x="137123" y="429953"/>
                  </a:lnTo>
                  <a:cubicBezTo>
                    <a:pt x="100756" y="429953"/>
                    <a:pt x="65878" y="415506"/>
                    <a:pt x="40162" y="389791"/>
                  </a:cubicBezTo>
                  <a:cubicBezTo>
                    <a:pt x="14447" y="364075"/>
                    <a:pt x="0" y="329197"/>
                    <a:pt x="0" y="292830"/>
                  </a:cubicBezTo>
                  <a:lnTo>
                    <a:pt x="0" y="137123"/>
                  </a:lnTo>
                  <a:cubicBezTo>
                    <a:pt x="0" y="100756"/>
                    <a:pt x="14447" y="65878"/>
                    <a:pt x="40162" y="40162"/>
                  </a:cubicBezTo>
                  <a:cubicBezTo>
                    <a:pt x="65878" y="14447"/>
                    <a:pt x="100756" y="0"/>
                    <a:pt x="137123" y="0"/>
                  </a:cubicBezTo>
                  <a:close/>
                </a:path>
              </a:pathLst>
            </a:custGeom>
            <a:solidFill>
              <a:srgbClr val="FDFDFB"/>
            </a:solidFill>
          </p:spPr>
          <p:txBody>
            <a:bodyPr/>
            <a:lstStyle/>
            <a:p>
              <a:endParaRPr lang="nl-NL"/>
            </a:p>
          </p:txBody>
        </p:sp>
        <p:sp>
          <p:nvSpPr>
            <p:cNvPr id="13" name="TextBox 13"/>
            <p:cNvSpPr txBox="1"/>
            <p:nvPr/>
          </p:nvSpPr>
          <p:spPr>
            <a:xfrm>
              <a:off x="0" y="0"/>
              <a:ext cx="858188" cy="429953"/>
            </a:xfrm>
            <a:prstGeom prst="rect">
              <a:avLst/>
            </a:prstGeom>
          </p:spPr>
          <p:txBody>
            <a:bodyPr lIns="50800" tIns="50800" rIns="50800" bIns="50800" rtlCol="0" anchor="ctr"/>
            <a:lstStyle/>
            <a:p>
              <a:pPr algn="ctr">
                <a:lnSpc>
                  <a:spcPts val="2952"/>
                </a:lnSpc>
              </a:pPr>
              <a:r>
                <a:rPr lang="en-US" sz="2400" b="1" spc="31">
                  <a:solidFill>
                    <a:srgbClr val="F79E67"/>
                  </a:solidFill>
                  <a:latin typeface="Montserrat Medium"/>
                  <a:ea typeface="Montserrat Medium"/>
                  <a:cs typeface="Montserrat Medium"/>
                  <a:sym typeface="Montserrat Medium"/>
                </a:rPr>
                <a:t>M-MÆLANLEG</a:t>
              </a:r>
            </a:p>
          </p:txBody>
        </p:sp>
      </p:grpSp>
      <p:grpSp>
        <p:nvGrpSpPr>
          <p:cNvPr id="14" name="Group 14"/>
          <p:cNvGrpSpPr/>
          <p:nvPr/>
        </p:nvGrpSpPr>
        <p:grpSpPr>
          <a:xfrm>
            <a:off x="503816" y="5214063"/>
            <a:ext cx="2879444" cy="1442603"/>
            <a:chOff x="0" y="0"/>
            <a:chExt cx="858188" cy="429953"/>
          </a:xfrm>
        </p:grpSpPr>
        <p:sp>
          <p:nvSpPr>
            <p:cNvPr id="15" name="Freeform 15"/>
            <p:cNvSpPr/>
            <p:nvPr/>
          </p:nvSpPr>
          <p:spPr>
            <a:xfrm>
              <a:off x="0" y="0"/>
              <a:ext cx="858188" cy="429953"/>
            </a:xfrm>
            <a:custGeom>
              <a:avLst/>
              <a:gdLst/>
              <a:ahLst/>
              <a:cxnLst/>
              <a:rect l="l" t="t" r="r" b="b"/>
              <a:pathLst>
                <a:path w="858188" h="429953">
                  <a:moveTo>
                    <a:pt x="137123" y="0"/>
                  </a:moveTo>
                  <a:lnTo>
                    <a:pt x="721065" y="0"/>
                  </a:lnTo>
                  <a:cubicBezTo>
                    <a:pt x="757433" y="0"/>
                    <a:pt x="792310" y="14447"/>
                    <a:pt x="818026" y="40162"/>
                  </a:cubicBezTo>
                  <a:cubicBezTo>
                    <a:pt x="843742" y="65878"/>
                    <a:pt x="858188" y="100756"/>
                    <a:pt x="858188" y="137123"/>
                  </a:cubicBezTo>
                  <a:lnTo>
                    <a:pt x="858188" y="292830"/>
                  </a:lnTo>
                  <a:cubicBezTo>
                    <a:pt x="858188" y="368561"/>
                    <a:pt x="796796" y="429953"/>
                    <a:pt x="721065" y="429953"/>
                  </a:cubicBezTo>
                  <a:lnTo>
                    <a:pt x="137123" y="429953"/>
                  </a:lnTo>
                  <a:cubicBezTo>
                    <a:pt x="100756" y="429953"/>
                    <a:pt x="65878" y="415506"/>
                    <a:pt x="40162" y="389791"/>
                  </a:cubicBezTo>
                  <a:cubicBezTo>
                    <a:pt x="14447" y="364075"/>
                    <a:pt x="0" y="329197"/>
                    <a:pt x="0" y="292830"/>
                  </a:cubicBezTo>
                  <a:lnTo>
                    <a:pt x="0" y="137123"/>
                  </a:lnTo>
                  <a:cubicBezTo>
                    <a:pt x="0" y="100756"/>
                    <a:pt x="14447" y="65878"/>
                    <a:pt x="40162" y="40162"/>
                  </a:cubicBezTo>
                  <a:cubicBezTo>
                    <a:pt x="65878" y="14447"/>
                    <a:pt x="100756" y="0"/>
                    <a:pt x="137123" y="0"/>
                  </a:cubicBezTo>
                  <a:close/>
                </a:path>
              </a:pathLst>
            </a:custGeom>
            <a:solidFill>
              <a:srgbClr val="FDFDFB"/>
            </a:solidFill>
          </p:spPr>
          <p:txBody>
            <a:bodyPr/>
            <a:lstStyle/>
            <a:p>
              <a:endParaRPr lang="nl-NL"/>
            </a:p>
          </p:txBody>
        </p:sp>
        <p:sp>
          <p:nvSpPr>
            <p:cNvPr id="16" name="TextBox 16"/>
            <p:cNvSpPr txBox="1"/>
            <p:nvPr/>
          </p:nvSpPr>
          <p:spPr>
            <a:xfrm>
              <a:off x="0" y="0"/>
              <a:ext cx="858188" cy="429953"/>
            </a:xfrm>
            <a:prstGeom prst="rect">
              <a:avLst/>
            </a:prstGeom>
          </p:spPr>
          <p:txBody>
            <a:bodyPr lIns="50800" tIns="50800" rIns="50800" bIns="50800" rtlCol="0" anchor="ctr"/>
            <a:lstStyle/>
            <a:p>
              <a:pPr algn="ctr">
                <a:lnSpc>
                  <a:spcPts val="2952"/>
                </a:lnSpc>
              </a:pPr>
              <a:r>
                <a:rPr lang="en-US" sz="2400" b="1" spc="31">
                  <a:solidFill>
                    <a:srgbClr val="F79E67"/>
                  </a:solidFill>
                  <a:latin typeface="Montserrat Medium"/>
                  <a:ea typeface="Montserrat Medium"/>
                  <a:cs typeface="Montserrat Medium"/>
                  <a:sym typeface="Montserrat Medium"/>
                </a:rPr>
                <a:t>A-GREINING</a:t>
              </a:r>
            </a:p>
          </p:txBody>
        </p:sp>
      </p:grpSp>
      <p:grpSp>
        <p:nvGrpSpPr>
          <p:cNvPr id="17" name="Group 17"/>
          <p:cNvGrpSpPr/>
          <p:nvPr/>
        </p:nvGrpSpPr>
        <p:grpSpPr>
          <a:xfrm>
            <a:off x="503816" y="6885555"/>
            <a:ext cx="2879444" cy="1668475"/>
            <a:chOff x="0" y="0"/>
            <a:chExt cx="858188" cy="497272"/>
          </a:xfrm>
        </p:grpSpPr>
        <p:sp>
          <p:nvSpPr>
            <p:cNvPr id="18" name="Freeform 18"/>
            <p:cNvSpPr/>
            <p:nvPr/>
          </p:nvSpPr>
          <p:spPr>
            <a:xfrm>
              <a:off x="0" y="0"/>
              <a:ext cx="858188" cy="497272"/>
            </a:xfrm>
            <a:custGeom>
              <a:avLst/>
              <a:gdLst/>
              <a:ahLst/>
              <a:cxnLst/>
              <a:rect l="l" t="t" r="r" b="b"/>
              <a:pathLst>
                <a:path w="858188" h="497272">
                  <a:moveTo>
                    <a:pt x="137123" y="0"/>
                  </a:moveTo>
                  <a:lnTo>
                    <a:pt x="721065" y="0"/>
                  </a:lnTo>
                  <a:cubicBezTo>
                    <a:pt x="757433" y="0"/>
                    <a:pt x="792310" y="14447"/>
                    <a:pt x="818026" y="40162"/>
                  </a:cubicBezTo>
                  <a:cubicBezTo>
                    <a:pt x="843742" y="65878"/>
                    <a:pt x="858188" y="100756"/>
                    <a:pt x="858188" y="137123"/>
                  </a:cubicBezTo>
                  <a:lnTo>
                    <a:pt x="858188" y="360149"/>
                  </a:lnTo>
                  <a:cubicBezTo>
                    <a:pt x="858188" y="435880"/>
                    <a:pt x="796796" y="497272"/>
                    <a:pt x="721065" y="497272"/>
                  </a:cubicBezTo>
                  <a:lnTo>
                    <a:pt x="137123" y="497272"/>
                  </a:lnTo>
                  <a:cubicBezTo>
                    <a:pt x="61392" y="497272"/>
                    <a:pt x="0" y="435880"/>
                    <a:pt x="0" y="360149"/>
                  </a:cubicBezTo>
                  <a:lnTo>
                    <a:pt x="0" y="137123"/>
                  </a:lnTo>
                  <a:cubicBezTo>
                    <a:pt x="0" y="100756"/>
                    <a:pt x="14447" y="65878"/>
                    <a:pt x="40162" y="40162"/>
                  </a:cubicBezTo>
                  <a:cubicBezTo>
                    <a:pt x="65878" y="14447"/>
                    <a:pt x="100756" y="0"/>
                    <a:pt x="137123" y="0"/>
                  </a:cubicBezTo>
                  <a:close/>
                </a:path>
              </a:pathLst>
            </a:custGeom>
            <a:solidFill>
              <a:srgbClr val="FDFDFB"/>
            </a:solidFill>
          </p:spPr>
          <p:txBody>
            <a:bodyPr/>
            <a:lstStyle/>
            <a:p>
              <a:endParaRPr lang="nl-NL"/>
            </a:p>
          </p:txBody>
        </p:sp>
        <p:sp>
          <p:nvSpPr>
            <p:cNvPr id="19" name="TextBox 19"/>
            <p:cNvSpPr txBox="1"/>
            <p:nvPr/>
          </p:nvSpPr>
          <p:spPr>
            <a:xfrm>
              <a:off x="0" y="0"/>
              <a:ext cx="858188" cy="497272"/>
            </a:xfrm>
            <a:prstGeom prst="rect">
              <a:avLst/>
            </a:prstGeom>
          </p:spPr>
          <p:txBody>
            <a:bodyPr lIns="50800" tIns="50800" rIns="50800" bIns="50800" rtlCol="0" anchor="ctr"/>
            <a:lstStyle/>
            <a:p>
              <a:pPr algn="ctr">
                <a:lnSpc>
                  <a:spcPts val="2952"/>
                </a:lnSpc>
              </a:pPr>
              <a:r>
                <a:rPr lang="en-US" sz="2400" b="1" spc="31">
                  <a:solidFill>
                    <a:srgbClr val="F79E67"/>
                  </a:solidFill>
                  <a:latin typeface="Montserrat Medium"/>
                  <a:ea typeface="Montserrat Medium"/>
                  <a:cs typeface="Montserrat Medium"/>
                  <a:sym typeface="Montserrat Medium"/>
                </a:rPr>
                <a:t>R-RAUNVERULEGT EÐA OF ERFITT MARKMIÐ</a:t>
              </a:r>
            </a:p>
          </p:txBody>
        </p:sp>
      </p:grpSp>
      <p:grpSp>
        <p:nvGrpSpPr>
          <p:cNvPr id="20" name="Group 20"/>
          <p:cNvGrpSpPr/>
          <p:nvPr/>
        </p:nvGrpSpPr>
        <p:grpSpPr>
          <a:xfrm>
            <a:off x="503816" y="8657219"/>
            <a:ext cx="2879444" cy="1442603"/>
            <a:chOff x="0" y="0"/>
            <a:chExt cx="858188" cy="429953"/>
          </a:xfrm>
        </p:grpSpPr>
        <p:sp>
          <p:nvSpPr>
            <p:cNvPr id="21" name="Freeform 21"/>
            <p:cNvSpPr/>
            <p:nvPr/>
          </p:nvSpPr>
          <p:spPr>
            <a:xfrm>
              <a:off x="0" y="0"/>
              <a:ext cx="858188" cy="429953"/>
            </a:xfrm>
            <a:custGeom>
              <a:avLst/>
              <a:gdLst/>
              <a:ahLst/>
              <a:cxnLst/>
              <a:rect l="l" t="t" r="r" b="b"/>
              <a:pathLst>
                <a:path w="858188" h="429953">
                  <a:moveTo>
                    <a:pt x="137123" y="0"/>
                  </a:moveTo>
                  <a:lnTo>
                    <a:pt x="721065" y="0"/>
                  </a:lnTo>
                  <a:cubicBezTo>
                    <a:pt x="757433" y="0"/>
                    <a:pt x="792310" y="14447"/>
                    <a:pt x="818026" y="40162"/>
                  </a:cubicBezTo>
                  <a:cubicBezTo>
                    <a:pt x="843742" y="65878"/>
                    <a:pt x="858188" y="100756"/>
                    <a:pt x="858188" y="137123"/>
                  </a:cubicBezTo>
                  <a:lnTo>
                    <a:pt x="858188" y="292830"/>
                  </a:lnTo>
                  <a:cubicBezTo>
                    <a:pt x="858188" y="368561"/>
                    <a:pt x="796796" y="429953"/>
                    <a:pt x="721065" y="429953"/>
                  </a:cubicBezTo>
                  <a:lnTo>
                    <a:pt x="137123" y="429953"/>
                  </a:lnTo>
                  <a:cubicBezTo>
                    <a:pt x="100756" y="429953"/>
                    <a:pt x="65878" y="415506"/>
                    <a:pt x="40162" y="389791"/>
                  </a:cubicBezTo>
                  <a:cubicBezTo>
                    <a:pt x="14447" y="364075"/>
                    <a:pt x="0" y="329197"/>
                    <a:pt x="0" y="292830"/>
                  </a:cubicBezTo>
                  <a:lnTo>
                    <a:pt x="0" y="137123"/>
                  </a:lnTo>
                  <a:cubicBezTo>
                    <a:pt x="0" y="100756"/>
                    <a:pt x="14447" y="65878"/>
                    <a:pt x="40162" y="40162"/>
                  </a:cubicBezTo>
                  <a:cubicBezTo>
                    <a:pt x="65878" y="14447"/>
                    <a:pt x="100756" y="0"/>
                    <a:pt x="137123" y="0"/>
                  </a:cubicBezTo>
                  <a:close/>
                </a:path>
              </a:pathLst>
            </a:custGeom>
            <a:solidFill>
              <a:srgbClr val="FDFDFB"/>
            </a:solidFill>
          </p:spPr>
          <p:txBody>
            <a:bodyPr/>
            <a:lstStyle/>
            <a:p>
              <a:endParaRPr lang="nl-NL"/>
            </a:p>
          </p:txBody>
        </p:sp>
        <p:sp>
          <p:nvSpPr>
            <p:cNvPr id="22" name="TextBox 22"/>
            <p:cNvSpPr txBox="1"/>
            <p:nvPr/>
          </p:nvSpPr>
          <p:spPr>
            <a:xfrm>
              <a:off x="0" y="0"/>
              <a:ext cx="858188" cy="429953"/>
            </a:xfrm>
            <a:prstGeom prst="rect">
              <a:avLst/>
            </a:prstGeom>
          </p:spPr>
          <p:txBody>
            <a:bodyPr lIns="50800" tIns="50800" rIns="50800" bIns="50800" rtlCol="0" anchor="ctr"/>
            <a:lstStyle/>
            <a:p>
              <a:pPr algn="ctr">
                <a:lnSpc>
                  <a:spcPts val="2952"/>
                </a:lnSpc>
              </a:pPr>
              <a:r>
                <a:rPr lang="en-US" sz="2400" b="1" spc="31">
                  <a:solidFill>
                    <a:srgbClr val="F79E67"/>
                  </a:solidFill>
                  <a:latin typeface="Montserrat Medium"/>
                  <a:ea typeface="Montserrat Medium"/>
                  <a:cs typeface="Montserrat Medium"/>
                  <a:sym typeface="Montserrat Medium"/>
                </a:rPr>
                <a:t>T-TÍMARAMMI</a:t>
              </a:r>
            </a:p>
          </p:txBody>
        </p:sp>
      </p:grpSp>
      <p:grpSp>
        <p:nvGrpSpPr>
          <p:cNvPr id="23" name="Group 23"/>
          <p:cNvGrpSpPr/>
          <p:nvPr/>
        </p:nvGrpSpPr>
        <p:grpSpPr>
          <a:xfrm>
            <a:off x="3795936" y="3563259"/>
            <a:ext cx="13463364" cy="1535178"/>
            <a:chOff x="0" y="0"/>
            <a:chExt cx="3545907" cy="404327"/>
          </a:xfrm>
        </p:grpSpPr>
        <p:sp>
          <p:nvSpPr>
            <p:cNvPr id="24" name="Freeform 24"/>
            <p:cNvSpPr/>
            <p:nvPr/>
          </p:nvSpPr>
          <p:spPr>
            <a:xfrm>
              <a:off x="0" y="0"/>
              <a:ext cx="3545907" cy="404327"/>
            </a:xfrm>
            <a:custGeom>
              <a:avLst/>
              <a:gdLst/>
              <a:ahLst/>
              <a:cxnLst/>
              <a:rect l="l" t="t" r="r" b="b"/>
              <a:pathLst>
                <a:path w="3545907" h="404327">
                  <a:moveTo>
                    <a:pt x="29327" y="0"/>
                  </a:moveTo>
                  <a:lnTo>
                    <a:pt x="3516580" y="0"/>
                  </a:lnTo>
                  <a:cubicBezTo>
                    <a:pt x="3524358" y="0"/>
                    <a:pt x="3531817" y="3090"/>
                    <a:pt x="3537317" y="8590"/>
                  </a:cubicBezTo>
                  <a:cubicBezTo>
                    <a:pt x="3542817" y="14089"/>
                    <a:pt x="3545907" y="21549"/>
                    <a:pt x="3545907" y="29327"/>
                  </a:cubicBezTo>
                  <a:lnTo>
                    <a:pt x="3545907" y="375000"/>
                  </a:lnTo>
                  <a:cubicBezTo>
                    <a:pt x="3545907" y="382778"/>
                    <a:pt x="3542817" y="390237"/>
                    <a:pt x="3537317" y="395737"/>
                  </a:cubicBezTo>
                  <a:cubicBezTo>
                    <a:pt x="3531817" y="401237"/>
                    <a:pt x="3524358" y="404327"/>
                    <a:pt x="3516580" y="404327"/>
                  </a:cubicBezTo>
                  <a:lnTo>
                    <a:pt x="29327" y="404327"/>
                  </a:lnTo>
                  <a:cubicBezTo>
                    <a:pt x="21549" y="404327"/>
                    <a:pt x="14089" y="401237"/>
                    <a:pt x="8590" y="395737"/>
                  </a:cubicBezTo>
                  <a:cubicBezTo>
                    <a:pt x="3090" y="390237"/>
                    <a:pt x="0" y="382778"/>
                    <a:pt x="0" y="375000"/>
                  </a:cubicBezTo>
                  <a:lnTo>
                    <a:pt x="0" y="29327"/>
                  </a:lnTo>
                  <a:cubicBezTo>
                    <a:pt x="0" y="21549"/>
                    <a:pt x="3090" y="14089"/>
                    <a:pt x="8590" y="8590"/>
                  </a:cubicBezTo>
                  <a:cubicBezTo>
                    <a:pt x="14089" y="3090"/>
                    <a:pt x="21549" y="0"/>
                    <a:pt x="29327" y="0"/>
                  </a:cubicBezTo>
                  <a:close/>
                </a:path>
              </a:pathLst>
            </a:custGeom>
            <a:solidFill>
              <a:srgbClr val="FDFDFB"/>
            </a:solidFill>
          </p:spPr>
          <p:txBody>
            <a:bodyPr/>
            <a:lstStyle/>
            <a:p>
              <a:endParaRPr lang="nl-NL"/>
            </a:p>
          </p:txBody>
        </p:sp>
        <p:sp>
          <p:nvSpPr>
            <p:cNvPr id="25" name="TextBox 25"/>
            <p:cNvSpPr txBox="1"/>
            <p:nvPr/>
          </p:nvSpPr>
          <p:spPr>
            <a:xfrm>
              <a:off x="0" y="0"/>
              <a:ext cx="3545907" cy="404327"/>
            </a:xfrm>
            <a:prstGeom prst="rect">
              <a:avLst/>
            </a:prstGeom>
          </p:spPr>
          <p:txBody>
            <a:bodyPr lIns="50800" tIns="50800" rIns="50800" bIns="50800" rtlCol="0" anchor="ctr"/>
            <a:lstStyle/>
            <a:p>
              <a:pPr algn="ctr">
                <a:lnSpc>
                  <a:spcPts val="2952"/>
                </a:lnSpc>
              </a:pPr>
              <a:r>
                <a:rPr lang="en-US" sz="2400" b="1" spc="40">
                  <a:solidFill>
                    <a:srgbClr val="000000"/>
                  </a:solidFill>
                  <a:latin typeface="Montserrat Medium"/>
                  <a:ea typeface="Montserrat Medium"/>
                  <a:cs typeface="Montserrat Medium"/>
                  <a:sym typeface="Montserrat Medium"/>
                </a:rPr>
                <a:t>Guðrún gefur til kynna að henni líði vel og beitir líkamanum á afslappaðan hátt, hún sýnir engan mótþróa, og líkur baðinu á eðlilegum tíma.</a:t>
              </a:r>
            </a:p>
          </p:txBody>
        </p:sp>
      </p:grpSp>
      <p:grpSp>
        <p:nvGrpSpPr>
          <p:cNvPr id="26" name="Group 26"/>
          <p:cNvGrpSpPr/>
          <p:nvPr/>
        </p:nvGrpSpPr>
        <p:grpSpPr>
          <a:xfrm>
            <a:off x="3795936" y="5255441"/>
            <a:ext cx="13463364" cy="1535178"/>
            <a:chOff x="0" y="0"/>
            <a:chExt cx="3545907" cy="404327"/>
          </a:xfrm>
        </p:grpSpPr>
        <p:sp>
          <p:nvSpPr>
            <p:cNvPr id="27" name="Freeform 27"/>
            <p:cNvSpPr/>
            <p:nvPr/>
          </p:nvSpPr>
          <p:spPr>
            <a:xfrm>
              <a:off x="0" y="0"/>
              <a:ext cx="3545907" cy="404327"/>
            </a:xfrm>
            <a:custGeom>
              <a:avLst/>
              <a:gdLst/>
              <a:ahLst/>
              <a:cxnLst/>
              <a:rect l="l" t="t" r="r" b="b"/>
              <a:pathLst>
                <a:path w="3545907" h="404327">
                  <a:moveTo>
                    <a:pt x="29327" y="0"/>
                  </a:moveTo>
                  <a:lnTo>
                    <a:pt x="3516580" y="0"/>
                  </a:lnTo>
                  <a:cubicBezTo>
                    <a:pt x="3524358" y="0"/>
                    <a:pt x="3531817" y="3090"/>
                    <a:pt x="3537317" y="8590"/>
                  </a:cubicBezTo>
                  <a:cubicBezTo>
                    <a:pt x="3542817" y="14089"/>
                    <a:pt x="3545907" y="21549"/>
                    <a:pt x="3545907" y="29327"/>
                  </a:cubicBezTo>
                  <a:lnTo>
                    <a:pt x="3545907" y="375000"/>
                  </a:lnTo>
                  <a:cubicBezTo>
                    <a:pt x="3545907" y="382778"/>
                    <a:pt x="3542817" y="390237"/>
                    <a:pt x="3537317" y="395737"/>
                  </a:cubicBezTo>
                  <a:cubicBezTo>
                    <a:pt x="3531817" y="401237"/>
                    <a:pt x="3524358" y="404327"/>
                    <a:pt x="3516580" y="404327"/>
                  </a:cubicBezTo>
                  <a:lnTo>
                    <a:pt x="29327" y="404327"/>
                  </a:lnTo>
                  <a:cubicBezTo>
                    <a:pt x="21549" y="404327"/>
                    <a:pt x="14089" y="401237"/>
                    <a:pt x="8590" y="395737"/>
                  </a:cubicBezTo>
                  <a:cubicBezTo>
                    <a:pt x="3090" y="390237"/>
                    <a:pt x="0" y="382778"/>
                    <a:pt x="0" y="375000"/>
                  </a:cubicBezTo>
                  <a:lnTo>
                    <a:pt x="0" y="29327"/>
                  </a:lnTo>
                  <a:cubicBezTo>
                    <a:pt x="0" y="21549"/>
                    <a:pt x="3090" y="14089"/>
                    <a:pt x="8590" y="8590"/>
                  </a:cubicBezTo>
                  <a:cubicBezTo>
                    <a:pt x="14089" y="3090"/>
                    <a:pt x="21549" y="0"/>
                    <a:pt x="29327" y="0"/>
                  </a:cubicBezTo>
                  <a:close/>
                </a:path>
              </a:pathLst>
            </a:custGeom>
            <a:solidFill>
              <a:srgbClr val="FDFDFB"/>
            </a:solidFill>
          </p:spPr>
          <p:txBody>
            <a:bodyPr/>
            <a:lstStyle/>
            <a:p>
              <a:endParaRPr lang="nl-NL"/>
            </a:p>
          </p:txBody>
        </p:sp>
        <p:sp>
          <p:nvSpPr>
            <p:cNvPr id="28" name="TextBox 28"/>
            <p:cNvSpPr txBox="1"/>
            <p:nvPr/>
          </p:nvSpPr>
          <p:spPr>
            <a:xfrm>
              <a:off x="0" y="0"/>
              <a:ext cx="3545907" cy="404327"/>
            </a:xfrm>
            <a:prstGeom prst="rect">
              <a:avLst/>
            </a:prstGeom>
          </p:spPr>
          <p:txBody>
            <a:bodyPr lIns="50800" tIns="50800" rIns="50800" bIns="50800" rtlCol="0" anchor="ctr"/>
            <a:lstStyle/>
            <a:p>
              <a:pPr algn="ctr">
                <a:lnSpc>
                  <a:spcPts val="2952"/>
                </a:lnSpc>
              </a:pPr>
              <a:r>
                <a:rPr lang="en-US" sz="2400" b="1" spc="40">
                  <a:solidFill>
                    <a:srgbClr val="000000"/>
                  </a:solidFill>
                  <a:latin typeface="Montserrat Medium"/>
                  <a:ea typeface="Montserrat Medium"/>
                  <a:cs typeface="Montserrat Medium"/>
                  <a:sym typeface="Montserrat Medium"/>
                </a:rPr>
                <a:t>Guðrún segir sjálf að henni líki ekki baðið, umönnunin tekur einnig langan tíma og Guðrún er mótþróafull. Þetta er vandamál fyrir Guðrúnu og umönnunaraðilann. Það er mikilvægt til að vinna að þessu markmiði.</a:t>
              </a:r>
            </a:p>
          </p:txBody>
        </p:sp>
      </p:grpSp>
      <p:grpSp>
        <p:nvGrpSpPr>
          <p:cNvPr id="29" name="Group 29"/>
          <p:cNvGrpSpPr/>
          <p:nvPr/>
        </p:nvGrpSpPr>
        <p:grpSpPr>
          <a:xfrm>
            <a:off x="3795936" y="6947623"/>
            <a:ext cx="13463364" cy="1442603"/>
            <a:chOff x="0" y="0"/>
            <a:chExt cx="3545907" cy="379945"/>
          </a:xfrm>
        </p:grpSpPr>
        <p:sp>
          <p:nvSpPr>
            <p:cNvPr id="30" name="Freeform 30"/>
            <p:cNvSpPr/>
            <p:nvPr/>
          </p:nvSpPr>
          <p:spPr>
            <a:xfrm>
              <a:off x="0" y="0"/>
              <a:ext cx="3545907" cy="379945"/>
            </a:xfrm>
            <a:custGeom>
              <a:avLst/>
              <a:gdLst/>
              <a:ahLst/>
              <a:cxnLst/>
              <a:rect l="l" t="t" r="r" b="b"/>
              <a:pathLst>
                <a:path w="3545907" h="379945">
                  <a:moveTo>
                    <a:pt x="29327" y="0"/>
                  </a:moveTo>
                  <a:lnTo>
                    <a:pt x="3516580" y="0"/>
                  </a:lnTo>
                  <a:cubicBezTo>
                    <a:pt x="3524358" y="0"/>
                    <a:pt x="3531817" y="3090"/>
                    <a:pt x="3537317" y="8590"/>
                  </a:cubicBezTo>
                  <a:cubicBezTo>
                    <a:pt x="3542817" y="14089"/>
                    <a:pt x="3545907" y="21549"/>
                    <a:pt x="3545907" y="29327"/>
                  </a:cubicBezTo>
                  <a:lnTo>
                    <a:pt x="3545907" y="350618"/>
                  </a:lnTo>
                  <a:cubicBezTo>
                    <a:pt x="3545907" y="358396"/>
                    <a:pt x="3542817" y="365855"/>
                    <a:pt x="3537317" y="371355"/>
                  </a:cubicBezTo>
                  <a:cubicBezTo>
                    <a:pt x="3531817" y="376855"/>
                    <a:pt x="3524358" y="379945"/>
                    <a:pt x="3516580" y="379945"/>
                  </a:cubicBezTo>
                  <a:lnTo>
                    <a:pt x="29327" y="379945"/>
                  </a:lnTo>
                  <a:cubicBezTo>
                    <a:pt x="21549" y="379945"/>
                    <a:pt x="14089" y="376855"/>
                    <a:pt x="8590" y="371355"/>
                  </a:cubicBezTo>
                  <a:cubicBezTo>
                    <a:pt x="3090" y="365855"/>
                    <a:pt x="0" y="358396"/>
                    <a:pt x="0" y="350618"/>
                  </a:cubicBezTo>
                  <a:lnTo>
                    <a:pt x="0" y="29327"/>
                  </a:lnTo>
                  <a:cubicBezTo>
                    <a:pt x="0" y="21549"/>
                    <a:pt x="3090" y="14089"/>
                    <a:pt x="8590" y="8590"/>
                  </a:cubicBezTo>
                  <a:cubicBezTo>
                    <a:pt x="14089" y="3090"/>
                    <a:pt x="21549" y="0"/>
                    <a:pt x="29327" y="0"/>
                  </a:cubicBezTo>
                  <a:close/>
                </a:path>
              </a:pathLst>
            </a:custGeom>
            <a:solidFill>
              <a:srgbClr val="FDFDFB"/>
            </a:solidFill>
          </p:spPr>
          <p:txBody>
            <a:bodyPr/>
            <a:lstStyle/>
            <a:p>
              <a:endParaRPr lang="nl-NL"/>
            </a:p>
          </p:txBody>
        </p:sp>
        <p:sp>
          <p:nvSpPr>
            <p:cNvPr id="31" name="TextBox 31"/>
            <p:cNvSpPr txBox="1"/>
            <p:nvPr/>
          </p:nvSpPr>
          <p:spPr>
            <a:xfrm>
              <a:off x="0" y="0"/>
              <a:ext cx="3545907" cy="379945"/>
            </a:xfrm>
            <a:prstGeom prst="rect">
              <a:avLst/>
            </a:prstGeom>
          </p:spPr>
          <p:txBody>
            <a:bodyPr lIns="50800" tIns="50800" rIns="50800" bIns="50800" rtlCol="0" anchor="ctr"/>
            <a:lstStyle/>
            <a:p>
              <a:pPr algn="ctr">
                <a:lnSpc>
                  <a:spcPts val="2952"/>
                </a:lnSpc>
              </a:pPr>
              <a:r>
                <a:rPr lang="en-US" sz="2400" b="1" spc="40">
                  <a:solidFill>
                    <a:srgbClr val="000000"/>
                  </a:solidFill>
                  <a:latin typeface="Montserrat Medium"/>
                  <a:ea typeface="Montserrat Medium"/>
                  <a:cs typeface="Montserrat Medium"/>
                  <a:sym typeface="Montserrat Medium"/>
                </a:rPr>
                <a:t>Það þarf að vera framkvæmanlegt fyrir umönnunaraðilann. Markmið má hvorki vera of auðvelt eða of erfitt.</a:t>
              </a:r>
            </a:p>
          </p:txBody>
        </p:sp>
      </p:grpSp>
      <p:grpSp>
        <p:nvGrpSpPr>
          <p:cNvPr id="32" name="Group 32"/>
          <p:cNvGrpSpPr/>
          <p:nvPr/>
        </p:nvGrpSpPr>
        <p:grpSpPr>
          <a:xfrm>
            <a:off x="3795936" y="8647401"/>
            <a:ext cx="13463364" cy="1452422"/>
            <a:chOff x="0" y="0"/>
            <a:chExt cx="3545907" cy="382531"/>
          </a:xfrm>
        </p:grpSpPr>
        <p:sp>
          <p:nvSpPr>
            <p:cNvPr id="33" name="Freeform 33"/>
            <p:cNvSpPr/>
            <p:nvPr/>
          </p:nvSpPr>
          <p:spPr>
            <a:xfrm>
              <a:off x="0" y="0"/>
              <a:ext cx="3545907" cy="382531"/>
            </a:xfrm>
            <a:custGeom>
              <a:avLst/>
              <a:gdLst/>
              <a:ahLst/>
              <a:cxnLst/>
              <a:rect l="l" t="t" r="r" b="b"/>
              <a:pathLst>
                <a:path w="3545907" h="382531">
                  <a:moveTo>
                    <a:pt x="29327" y="0"/>
                  </a:moveTo>
                  <a:lnTo>
                    <a:pt x="3516580" y="0"/>
                  </a:lnTo>
                  <a:cubicBezTo>
                    <a:pt x="3524358" y="0"/>
                    <a:pt x="3531817" y="3090"/>
                    <a:pt x="3537317" y="8590"/>
                  </a:cubicBezTo>
                  <a:cubicBezTo>
                    <a:pt x="3542817" y="14089"/>
                    <a:pt x="3545907" y="21549"/>
                    <a:pt x="3545907" y="29327"/>
                  </a:cubicBezTo>
                  <a:lnTo>
                    <a:pt x="3545907" y="353204"/>
                  </a:lnTo>
                  <a:cubicBezTo>
                    <a:pt x="3545907" y="360982"/>
                    <a:pt x="3542817" y="368441"/>
                    <a:pt x="3537317" y="373941"/>
                  </a:cubicBezTo>
                  <a:cubicBezTo>
                    <a:pt x="3531817" y="379441"/>
                    <a:pt x="3524358" y="382531"/>
                    <a:pt x="3516580" y="382531"/>
                  </a:cubicBezTo>
                  <a:lnTo>
                    <a:pt x="29327" y="382531"/>
                  </a:lnTo>
                  <a:cubicBezTo>
                    <a:pt x="21549" y="382531"/>
                    <a:pt x="14089" y="379441"/>
                    <a:pt x="8590" y="373941"/>
                  </a:cubicBezTo>
                  <a:cubicBezTo>
                    <a:pt x="3090" y="368441"/>
                    <a:pt x="0" y="360982"/>
                    <a:pt x="0" y="353204"/>
                  </a:cubicBezTo>
                  <a:lnTo>
                    <a:pt x="0" y="29327"/>
                  </a:lnTo>
                  <a:cubicBezTo>
                    <a:pt x="0" y="21549"/>
                    <a:pt x="3090" y="14089"/>
                    <a:pt x="8590" y="8590"/>
                  </a:cubicBezTo>
                  <a:cubicBezTo>
                    <a:pt x="14089" y="3090"/>
                    <a:pt x="21549" y="0"/>
                    <a:pt x="29327" y="0"/>
                  </a:cubicBezTo>
                  <a:close/>
                </a:path>
              </a:pathLst>
            </a:custGeom>
            <a:solidFill>
              <a:srgbClr val="FDFDFB"/>
            </a:solidFill>
          </p:spPr>
          <p:txBody>
            <a:bodyPr/>
            <a:lstStyle/>
            <a:p>
              <a:endParaRPr lang="nl-NL"/>
            </a:p>
          </p:txBody>
        </p:sp>
        <p:sp>
          <p:nvSpPr>
            <p:cNvPr id="34" name="TextBox 34"/>
            <p:cNvSpPr txBox="1"/>
            <p:nvPr/>
          </p:nvSpPr>
          <p:spPr>
            <a:xfrm>
              <a:off x="0" y="0"/>
              <a:ext cx="3545907" cy="382531"/>
            </a:xfrm>
            <a:prstGeom prst="rect">
              <a:avLst/>
            </a:prstGeom>
          </p:spPr>
          <p:txBody>
            <a:bodyPr lIns="50800" tIns="50800" rIns="50800" bIns="50800" rtlCol="0" anchor="ctr"/>
            <a:lstStyle/>
            <a:p>
              <a:pPr algn="ctr">
                <a:lnSpc>
                  <a:spcPts val="2952"/>
                </a:lnSpc>
              </a:pPr>
              <a:r>
                <a:rPr lang="en-US" sz="2400" b="1" spc="40">
                  <a:solidFill>
                    <a:srgbClr val="000000"/>
                  </a:solidFill>
                  <a:latin typeface="Montserrat Medium"/>
                  <a:ea typeface="Montserrat Medium"/>
                  <a:cs typeface="Montserrat Medium"/>
                  <a:sym typeface="Montserrat Medium"/>
                </a:rPr>
                <a:t>Þú vilt sjá jákvæðar breytingar innan þriggja vikna.</a:t>
              </a:r>
            </a:p>
          </p:txBody>
        </p:sp>
      </p:grpSp>
      <p:sp>
        <p:nvSpPr>
          <p:cNvPr id="35" name="Freeform 35"/>
          <p:cNvSpPr/>
          <p:nvPr/>
        </p:nvSpPr>
        <p:spPr>
          <a:xfrm>
            <a:off x="15744305" y="-1476134"/>
            <a:ext cx="3029989" cy="4114800"/>
          </a:xfrm>
          <a:custGeom>
            <a:avLst/>
            <a:gdLst/>
            <a:ahLst/>
            <a:cxnLst/>
            <a:rect l="l" t="t" r="r" b="b"/>
            <a:pathLst>
              <a:path w="3029989" h="4114800">
                <a:moveTo>
                  <a:pt x="0" y="0"/>
                </a:moveTo>
                <a:lnTo>
                  <a:pt x="3029990" y="0"/>
                </a:lnTo>
                <a:lnTo>
                  <a:pt x="302999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36" name="TextBox 36"/>
          <p:cNvSpPr txBox="1"/>
          <p:nvPr/>
        </p:nvSpPr>
        <p:spPr>
          <a:xfrm>
            <a:off x="1122480" y="507676"/>
            <a:ext cx="5279540" cy="1641475"/>
          </a:xfrm>
          <a:prstGeom prst="rect">
            <a:avLst/>
          </a:prstGeom>
        </p:spPr>
        <p:txBody>
          <a:bodyPr lIns="0" tIns="0" rIns="0" bIns="0" rtlCol="0" anchor="t">
            <a:spAutoFit/>
          </a:bodyPr>
          <a:lstStyle/>
          <a:p>
            <a:pPr algn="l">
              <a:lnSpc>
                <a:spcPts val="6799"/>
              </a:lnSpc>
            </a:pPr>
            <a:r>
              <a:rPr lang="en-US" sz="3999" b="1" spc="235">
                <a:solidFill>
                  <a:srgbClr val="F79E67"/>
                </a:solidFill>
                <a:latin typeface="Montserrat Bold"/>
                <a:ea typeface="Montserrat Bold"/>
                <a:cs typeface="Montserrat Bold"/>
                <a:sym typeface="Montserrat Bold"/>
              </a:rPr>
              <a:t>SMART AÐFERÐ</a:t>
            </a:r>
          </a:p>
          <a:p>
            <a:pPr marL="0" lvl="0" indent="0" algn="l">
              <a:lnSpc>
                <a:spcPts val="6799"/>
              </a:lnSpc>
              <a:spcBef>
                <a:spcPct val="0"/>
              </a:spcBef>
            </a:pPr>
            <a:endParaRPr lang="en-US" sz="3999" b="1" spc="235">
              <a:solidFill>
                <a:srgbClr val="F79E67"/>
              </a:solidFill>
              <a:latin typeface="Montserrat Bold"/>
              <a:ea typeface="Montserrat Bold"/>
              <a:cs typeface="Montserrat Bold"/>
              <a:sym typeface="Montserrat Bo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AB1F2C"/>
        </a:solidFill>
        <a:effectLst/>
      </p:bgPr>
    </p:bg>
    <p:spTree>
      <p:nvGrpSpPr>
        <p:cNvPr id="1" name=""/>
        <p:cNvGrpSpPr/>
        <p:nvPr/>
      </p:nvGrpSpPr>
      <p:grpSpPr>
        <a:xfrm>
          <a:off x="0" y="0"/>
          <a:ext cx="0" cy="0"/>
          <a:chOff x="0" y="0"/>
          <a:chExt cx="0" cy="0"/>
        </a:xfrm>
      </p:grpSpPr>
      <p:grpSp>
        <p:nvGrpSpPr>
          <p:cNvPr id="2" name="Group 2"/>
          <p:cNvGrpSpPr/>
          <p:nvPr/>
        </p:nvGrpSpPr>
        <p:grpSpPr>
          <a:xfrm>
            <a:off x="4470812" y="3999440"/>
            <a:ext cx="13463364" cy="4837321"/>
            <a:chOff x="0" y="0"/>
            <a:chExt cx="3545907" cy="1274027"/>
          </a:xfrm>
        </p:grpSpPr>
        <p:sp>
          <p:nvSpPr>
            <p:cNvPr id="3" name="Freeform 3"/>
            <p:cNvSpPr/>
            <p:nvPr/>
          </p:nvSpPr>
          <p:spPr>
            <a:xfrm>
              <a:off x="0" y="0"/>
              <a:ext cx="3545907" cy="1274027"/>
            </a:xfrm>
            <a:custGeom>
              <a:avLst/>
              <a:gdLst/>
              <a:ahLst/>
              <a:cxnLst/>
              <a:rect l="l" t="t" r="r" b="b"/>
              <a:pathLst>
                <a:path w="3545907" h="1274027">
                  <a:moveTo>
                    <a:pt x="29327" y="0"/>
                  </a:moveTo>
                  <a:lnTo>
                    <a:pt x="3516580" y="0"/>
                  </a:lnTo>
                  <a:cubicBezTo>
                    <a:pt x="3524358" y="0"/>
                    <a:pt x="3531817" y="3090"/>
                    <a:pt x="3537317" y="8590"/>
                  </a:cubicBezTo>
                  <a:cubicBezTo>
                    <a:pt x="3542817" y="14089"/>
                    <a:pt x="3545907" y="21549"/>
                    <a:pt x="3545907" y="29327"/>
                  </a:cubicBezTo>
                  <a:lnTo>
                    <a:pt x="3545907" y="1244700"/>
                  </a:lnTo>
                  <a:cubicBezTo>
                    <a:pt x="3545907" y="1252478"/>
                    <a:pt x="3542817" y="1259937"/>
                    <a:pt x="3537317" y="1265437"/>
                  </a:cubicBezTo>
                  <a:cubicBezTo>
                    <a:pt x="3531817" y="1270937"/>
                    <a:pt x="3524358" y="1274027"/>
                    <a:pt x="3516580" y="1274027"/>
                  </a:cubicBezTo>
                  <a:lnTo>
                    <a:pt x="29327" y="1274027"/>
                  </a:lnTo>
                  <a:cubicBezTo>
                    <a:pt x="21549" y="1274027"/>
                    <a:pt x="14089" y="1270937"/>
                    <a:pt x="8590" y="1265437"/>
                  </a:cubicBezTo>
                  <a:cubicBezTo>
                    <a:pt x="3090" y="1259937"/>
                    <a:pt x="0" y="1252478"/>
                    <a:pt x="0" y="1244700"/>
                  </a:cubicBezTo>
                  <a:lnTo>
                    <a:pt x="0" y="29327"/>
                  </a:lnTo>
                  <a:cubicBezTo>
                    <a:pt x="0" y="21549"/>
                    <a:pt x="3090" y="14089"/>
                    <a:pt x="8590" y="8590"/>
                  </a:cubicBezTo>
                  <a:cubicBezTo>
                    <a:pt x="14089" y="3090"/>
                    <a:pt x="21549" y="0"/>
                    <a:pt x="29327" y="0"/>
                  </a:cubicBezTo>
                  <a:close/>
                </a:path>
              </a:pathLst>
            </a:custGeom>
            <a:solidFill>
              <a:srgbClr val="FDFDFB"/>
            </a:solidFill>
          </p:spPr>
          <p:txBody>
            <a:bodyPr/>
            <a:lstStyle/>
            <a:p>
              <a:endParaRPr lang="nl-NL"/>
            </a:p>
          </p:txBody>
        </p:sp>
        <p:sp>
          <p:nvSpPr>
            <p:cNvPr id="4" name="TextBox 4"/>
            <p:cNvSpPr txBox="1"/>
            <p:nvPr/>
          </p:nvSpPr>
          <p:spPr>
            <a:xfrm>
              <a:off x="0" y="-9525"/>
              <a:ext cx="3545907" cy="1283552"/>
            </a:xfrm>
            <a:prstGeom prst="rect">
              <a:avLst/>
            </a:prstGeom>
          </p:spPr>
          <p:txBody>
            <a:bodyPr lIns="50800" tIns="50800" rIns="50800" bIns="50800" rtlCol="0" anchor="ctr"/>
            <a:lstStyle/>
            <a:p>
              <a:pPr algn="ctr">
                <a:lnSpc>
                  <a:spcPts val="2952"/>
                </a:lnSpc>
              </a:pPr>
              <a:endParaRPr/>
            </a:p>
          </p:txBody>
        </p:sp>
      </p:grpSp>
      <p:grpSp>
        <p:nvGrpSpPr>
          <p:cNvPr id="5" name="Group 5"/>
          <p:cNvGrpSpPr/>
          <p:nvPr/>
        </p:nvGrpSpPr>
        <p:grpSpPr>
          <a:xfrm>
            <a:off x="669356" y="905786"/>
            <a:ext cx="10533139" cy="2848426"/>
            <a:chOff x="0" y="0"/>
            <a:chExt cx="2774160" cy="750203"/>
          </a:xfrm>
        </p:grpSpPr>
        <p:sp>
          <p:nvSpPr>
            <p:cNvPr id="6" name="Freeform 6"/>
            <p:cNvSpPr/>
            <p:nvPr/>
          </p:nvSpPr>
          <p:spPr>
            <a:xfrm>
              <a:off x="0" y="0"/>
              <a:ext cx="2774160" cy="750203"/>
            </a:xfrm>
            <a:custGeom>
              <a:avLst/>
              <a:gdLst/>
              <a:ahLst/>
              <a:cxnLst/>
              <a:rect l="l" t="t" r="r" b="b"/>
              <a:pathLst>
                <a:path w="2774160" h="750203">
                  <a:moveTo>
                    <a:pt x="37485" y="0"/>
                  </a:moveTo>
                  <a:lnTo>
                    <a:pt x="2736675" y="0"/>
                  </a:lnTo>
                  <a:cubicBezTo>
                    <a:pt x="2746616" y="0"/>
                    <a:pt x="2756151" y="3949"/>
                    <a:pt x="2763181" y="10979"/>
                  </a:cubicBezTo>
                  <a:cubicBezTo>
                    <a:pt x="2770211" y="18009"/>
                    <a:pt x="2774160" y="27544"/>
                    <a:pt x="2774160" y="37485"/>
                  </a:cubicBezTo>
                  <a:lnTo>
                    <a:pt x="2774160" y="712717"/>
                  </a:lnTo>
                  <a:cubicBezTo>
                    <a:pt x="2774160" y="722659"/>
                    <a:pt x="2770211" y="732194"/>
                    <a:pt x="2763181" y="739224"/>
                  </a:cubicBezTo>
                  <a:cubicBezTo>
                    <a:pt x="2756151" y="746253"/>
                    <a:pt x="2746616" y="750203"/>
                    <a:pt x="2736675" y="750203"/>
                  </a:cubicBezTo>
                  <a:lnTo>
                    <a:pt x="37485" y="750203"/>
                  </a:lnTo>
                  <a:cubicBezTo>
                    <a:pt x="27544" y="750203"/>
                    <a:pt x="18009" y="746253"/>
                    <a:pt x="10979" y="739224"/>
                  </a:cubicBezTo>
                  <a:cubicBezTo>
                    <a:pt x="3949" y="732194"/>
                    <a:pt x="0" y="722659"/>
                    <a:pt x="0" y="712717"/>
                  </a:cubicBezTo>
                  <a:lnTo>
                    <a:pt x="0" y="37485"/>
                  </a:lnTo>
                  <a:cubicBezTo>
                    <a:pt x="0" y="27544"/>
                    <a:pt x="3949" y="18009"/>
                    <a:pt x="10979" y="10979"/>
                  </a:cubicBezTo>
                  <a:cubicBezTo>
                    <a:pt x="18009" y="3949"/>
                    <a:pt x="27544" y="0"/>
                    <a:pt x="37485" y="0"/>
                  </a:cubicBezTo>
                  <a:close/>
                </a:path>
              </a:pathLst>
            </a:custGeom>
            <a:solidFill>
              <a:srgbClr val="FDFDFB"/>
            </a:solidFill>
          </p:spPr>
          <p:txBody>
            <a:bodyPr/>
            <a:lstStyle/>
            <a:p>
              <a:endParaRPr lang="nl-NL"/>
            </a:p>
          </p:txBody>
        </p:sp>
        <p:sp>
          <p:nvSpPr>
            <p:cNvPr id="7" name="TextBox 7"/>
            <p:cNvSpPr txBox="1"/>
            <p:nvPr/>
          </p:nvSpPr>
          <p:spPr>
            <a:xfrm>
              <a:off x="0" y="-9525"/>
              <a:ext cx="2774160" cy="759728"/>
            </a:xfrm>
            <a:prstGeom prst="rect">
              <a:avLst/>
            </a:prstGeom>
          </p:spPr>
          <p:txBody>
            <a:bodyPr lIns="50800" tIns="50800" rIns="50800" bIns="50800" rtlCol="0" anchor="ctr"/>
            <a:lstStyle/>
            <a:p>
              <a:pPr algn="ctr">
                <a:lnSpc>
                  <a:spcPts val="2952"/>
                </a:lnSpc>
              </a:pPr>
              <a:endParaRPr/>
            </a:p>
          </p:txBody>
        </p:sp>
      </p:grpSp>
      <p:sp>
        <p:nvSpPr>
          <p:cNvPr id="8" name="TextBox 8"/>
          <p:cNvSpPr txBox="1"/>
          <p:nvPr/>
        </p:nvSpPr>
        <p:spPr>
          <a:xfrm>
            <a:off x="5145689" y="4569561"/>
            <a:ext cx="12113611" cy="5124450"/>
          </a:xfrm>
          <a:prstGeom prst="rect">
            <a:avLst/>
          </a:prstGeom>
        </p:spPr>
        <p:txBody>
          <a:bodyPr lIns="0" tIns="0" rIns="0" bIns="0" rtlCol="0" anchor="t">
            <a:spAutoFit/>
          </a:bodyPr>
          <a:lstStyle/>
          <a:p>
            <a:pPr marL="539749" lvl="1" indent="-269875" algn="l">
              <a:lnSpc>
                <a:spcPts val="3449"/>
              </a:lnSpc>
              <a:buFont typeface="Arial"/>
              <a:buChar char="•"/>
            </a:pPr>
            <a:r>
              <a:rPr lang="en-US" sz="2499">
                <a:solidFill>
                  <a:srgbClr val="000000"/>
                </a:solidFill>
                <a:latin typeface="Montserrat"/>
                <a:ea typeface="Montserrat"/>
                <a:cs typeface="Montserrat"/>
                <a:sym typeface="Montserrat"/>
              </a:rPr>
              <a:t>Guðrún grætur mikið í herberginu sínu.</a:t>
            </a:r>
          </a:p>
          <a:p>
            <a:pPr marL="539749" lvl="1" indent="-269875" algn="l">
              <a:lnSpc>
                <a:spcPts val="3449"/>
              </a:lnSpc>
              <a:buFont typeface="Arial"/>
              <a:buChar char="•"/>
            </a:pPr>
            <a:r>
              <a:rPr lang="en-US" sz="2499">
                <a:solidFill>
                  <a:srgbClr val="000000"/>
                </a:solidFill>
                <a:latin typeface="Montserrat"/>
                <a:ea typeface="Montserrat"/>
                <a:cs typeface="Montserrat"/>
                <a:sym typeface="Montserrat"/>
              </a:rPr>
              <a:t>Guðrún er óróleg þegar hún þvær sér/fer í sturtu.</a:t>
            </a:r>
          </a:p>
          <a:p>
            <a:pPr algn="l">
              <a:lnSpc>
                <a:spcPts val="3449"/>
              </a:lnSpc>
            </a:pPr>
            <a:endParaRPr lang="en-US" sz="2499">
              <a:solidFill>
                <a:srgbClr val="000000"/>
              </a:solidFill>
              <a:latin typeface="Montserrat"/>
              <a:ea typeface="Montserrat"/>
              <a:cs typeface="Montserrat"/>
              <a:sym typeface="Montserrat"/>
            </a:endParaRPr>
          </a:p>
          <a:p>
            <a:pPr algn="l">
              <a:lnSpc>
                <a:spcPts val="3449"/>
              </a:lnSpc>
            </a:pPr>
            <a:r>
              <a:rPr lang="en-US" sz="2499">
                <a:solidFill>
                  <a:srgbClr val="000000"/>
                </a:solidFill>
                <a:latin typeface="Montserrat"/>
                <a:ea typeface="Montserrat"/>
                <a:cs typeface="Montserrat"/>
                <a:sym typeface="Montserrat"/>
              </a:rPr>
              <a:t> Vandamál frá sjónarhorni skjólstæðingsins:</a:t>
            </a:r>
          </a:p>
          <a:p>
            <a:pPr marL="539749" lvl="1" indent="-269875" algn="l">
              <a:lnSpc>
                <a:spcPts val="3449"/>
              </a:lnSpc>
              <a:buFont typeface="Arial"/>
              <a:buChar char="•"/>
            </a:pPr>
            <a:r>
              <a:rPr lang="en-US" sz="2499">
                <a:solidFill>
                  <a:srgbClr val="000000"/>
                </a:solidFill>
                <a:latin typeface="Montserrat"/>
                <a:ea typeface="Montserrat"/>
                <a:cs typeface="Montserrat"/>
                <a:sym typeface="Montserrat"/>
              </a:rPr>
              <a:t>Guðrún saknar þess að enginn vilji syngja með henni.</a:t>
            </a:r>
          </a:p>
          <a:p>
            <a:pPr marL="539749" lvl="1" indent="-269875" algn="l">
              <a:lnSpc>
                <a:spcPts val="3449"/>
              </a:lnSpc>
              <a:buFont typeface="Arial"/>
              <a:buChar char="•"/>
            </a:pPr>
            <a:r>
              <a:rPr lang="en-US" sz="2499">
                <a:solidFill>
                  <a:srgbClr val="000000"/>
                </a:solidFill>
                <a:latin typeface="Montserrat"/>
                <a:ea typeface="Montserrat"/>
                <a:cs typeface="Montserrat"/>
                <a:sym typeface="Montserrat"/>
              </a:rPr>
              <a:t>Guðrún segir að hún sé einmanna.</a:t>
            </a:r>
          </a:p>
          <a:p>
            <a:pPr algn="l">
              <a:lnSpc>
                <a:spcPts val="3449"/>
              </a:lnSpc>
            </a:pPr>
            <a:endParaRPr lang="en-US" sz="2499">
              <a:solidFill>
                <a:srgbClr val="000000"/>
              </a:solidFill>
              <a:latin typeface="Montserrat"/>
              <a:ea typeface="Montserrat"/>
              <a:cs typeface="Montserrat"/>
              <a:sym typeface="Montserrat"/>
            </a:endParaRPr>
          </a:p>
          <a:p>
            <a:pPr algn="l">
              <a:lnSpc>
                <a:spcPts val="3449"/>
              </a:lnSpc>
            </a:pPr>
            <a:r>
              <a:rPr lang="en-US" sz="2499">
                <a:solidFill>
                  <a:srgbClr val="000000"/>
                </a:solidFill>
                <a:latin typeface="Montserrat"/>
                <a:ea typeface="Montserrat"/>
                <a:cs typeface="Montserrat"/>
                <a:sym typeface="Montserrat"/>
              </a:rPr>
              <a:t>Ef þú hefur fundið vandamál hjá skjólstæðingi þínum, lýstu því og skýrðu frá mögulegum orsökum."</a:t>
            </a:r>
          </a:p>
          <a:p>
            <a:pPr algn="l">
              <a:lnSpc>
                <a:spcPts val="3449"/>
              </a:lnSpc>
            </a:pPr>
            <a:endParaRPr lang="en-US" sz="2499">
              <a:solidFill>
                <a:srgbClr val="000000"/>
              </a:solidFill>
              <a:latin typeface="Montserrat"/>
              <a:ea typeface="Montserrat"/>
              <a:cs typeface="Montserrat"/>
              <a:sym typeface="Montserrat"/>
            </a:endParaRPr>
          </a:p>
          <a:p>
            <a:pPr algn="l">
              <a:lnSpc>
                <a:spcPts val="3449"/>
              </a:lnSpc>
            </a:pPr>
            <a:endParaRPr lang="en-US" sz="2499">
              <a:solidFill>
                <a:srgbClr val="000000"/>
              </a:solidFill>
              <a:latin typeface="Montserrat"/>
              <a:ea typeface="Montserrat"/>
              <a:cs typeface="Montserrat"/>
              <a:sym typeface="Montserrat"/>
            </a:endParaRPr>
          </a:p>
          <a:p>
            <a:pPr algn="l">
              <a:lnSpc>
                <a:spcPts val="3449"/>
              </a:lnSpc>
            </a:pPr>
            <a:endParaRPr lang="en-US" sz="2499">
              <a:solidFill>
                <a:srgbClr val="000000"/>
              </a:solidFill>
              <a:latin typeface="Montserrat"/>
              <a:ea typeface="Montserrat"/>
              <a:cs typeface="Montserrat"/>
              <a:sym typeface="Montserrat"/>
            </a:endParaRPr>
          </a:p>
        </p:txBody>
      </p:sp>
      <p:sp>
        <p:nvSpPr>
          <p:cNvPr id="9" name="TextBox 9"/>
          <p:cNvSpPr txBox="1"/>
          <p:nvPr/>
        </p:nvSpPr>
        <p:spPr>
          <a:xfrm>
            <a:off x="1288020" y="969452"/>
            <a:ext cx="9394385" cy="3355975"/>
          </a:xfrm>
          <a:prstGeom prst="rect">
            <a:avLst/>
          </a:prstGeom>
        </p:spPr>
        <p:txBody>
          <a:bodyPr lIns="0" tIns="0" rIns="0" bIns="0" rtlCol="0" anchor="t">
            <a:spAutoFit/>
          </a:bodyPr>
          <a:lstStyle/>
          <a:p>
            <a:pPr algn="ctr">
              <a:lnSpc>
                <a:spcPts val="6799"/>
              </a:lnSpc>
            </a:pPr>
            <a:r>
              <a:rPr lang="en-US" sz="3999" b="1" spc="235">
                <a:solidFill>
                  <a:srgbClr val="F79E67"/>
                </a:solidFill>
                <a:latin typeface="Montserrat Bold"/>
                <a:ea typeface="Montserrat Bold"/>
                <a:cs typeface="Montserrat Bold"/>
                <a:sym typeface="Montserrat Bold"/>
              </a:rPr>
              <a:t>MÖGULEG VANDAMÁL OG HVERNIG BEST ER AÐ ORÐA ÞAU</a:t>
            </a:r>
          </a:p>
          <a:p>
            <a:pPr marL="0" lvl="0" indent="0" algn="ctr">
              <a:lnSpc>
                <a:spcPts val="6799"/>
              </a:lnSpc>
              <a:spcBef>
                <a:spcPct val="0"/>
              </a:spcBef>
            </a:pPr>
            <a:endParaRPr lang="en-US" sz="3999" b="1" spc="235">
              <a:solidFill>
                <a:srgbClr val="F79E67"/>
              </a:solidFill>
              <a:latin typeface="Montserrat Bold"/>
              <a:ea typeface="Montserrat Bold"/>
              <a:cs typeface="Montserrat Bold"/>
              <a:sym typeface="Montserrat Bold"/>
            </a:endParaRPr>
          </a:p>
        </p:txBody>
      </p:sp>
      <p:grpSp>
        <p:nvGrpSpPr>
          <p:cNvPr id="10" name="Group 10"/>
          <p:cNvGrpSpPr/>
          <p:nvPr/>
        </p:nvGrpSpPr>
        <p:grpSpPr>
          <a:xfrm>
            <a:off x="669356" y="6722211"/>
            <a:ext cx="2214562" cy="2214562"/>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80975" cap="sq">
              <a:solidFill>
                <a:srgbClr val="F1F3E4"/>
              </a:solidFill>
              <a:prstDash val="solid"/>
              <a:miter/>
            </a:ln>
          </p:spPr>
          <p:txBody>
            <a:bodyPr/>
            <a:lstStyle/>
            <a:p>
              <a:endParaRPr lang="nl-NL"/>
            </a:p>
          </p:txBody>
        </p:sp>
        <p:sp>
          <p:nvSpPr>
            <p:cNvPr id="12" name="TextBox 12"/>
            <p:cNvSpPr txBox="1"/>
            <p:nvPr/>
          </p:nvSpPr>
          <p:spPr>
            <a:xfrm>
              <a:off x="76200" y="66675"/>
              <a:ext cx="660400" cy="669925"/>
            </a:xfrm>
            <a:prstGeom prst="rect">
              <a:avLst/>
            </a:prstGeom>
          </p:spPr>
          <p:txBody>
            <a:bodyPr lIns="50800" tIns="50800" rIns="50800" bIns="50800" rtlCol="0" anchor="ctr"/>
            <a:lstStyle/>
            <a:p>
              <a:pPr algn="ctr">
                <a:lnSpc>
                  <a:spcPts val="2952"/>
                </a:lnSpc>
              </a:pPr>
              <a:endParaRPr/>
            </a:p>
          </p:txBody>
        </p:sp>
      </p:grpSp>
      <p:grpSp>
        <p:nvGrpSpPr>
          <p:cNvPr id="13" name="Group 13"/>
          <p:cNvGrpSpPr/>
          <p:nvPr/>
        </p:nvGrpSpPr>
        <p:grpSpPr>
          <a:xfrm>
            <a:off x="-1273152" y="4406518"/>
            <a:ext cx="3328988" cy="3328988"/>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9E67"/>
            </a:solidFill>
          </p:spPr>
          <p:txBody>
            <a:bodyPr/>
            <a:lstStyle/>
            <a:p>
              <a:endParaRPr lang="nl-NL"/>
            </a:p>
          </p:txBody>
        </p:sp>
        <p:sp>
          <p:nvSpPr>
            <p:cNvPr id="15" name="TextBox 15"/>
            <p:cNvSpPr txBox="1"/>
            <p:nvPr/>
          </p:nvSpPr>
          <p:spPr>
            <a:xfrm>
              <a:off x="76200" y="66675"/>
              <a:ext cx="660400" cy="669925"/>
            </a:xfrm>
            <a:prstGeom prst="rect">
              <a:avLst/>
            </a:prstGeom>
          </p:spPr>
          <p:txBody>
            <a:bodyPr lIns="50800" tIns="50800" rIns="50800" bIns="50800" rtlCol="0" anchor="ctr"/>
            <a:lstStyle/>
            <a:p>
              <a:pPr algn="ctr">
                <a:lnSpc>
                  <a:spcPts val="2952"/>
                </a:lnSpc>
              </a:pPr>
              <a:endParaRPr/>
            </a:p>
          </p:txBody>
        </p:sp>
      </p:grpSp>
      <p:grpSp>
        <p:nvGrpSpPr>
          <p:cNvPr id="16" name="Group 16"/>
          <p:cNvGrpSpPr/>
          <p:nvPr/>
        </p:nvGrpSpPr>
        <p:grpSpPr>
          <a:xfrm>
            <a:off x="16097069" y="-1019685"/>
            <a:ext cx="3328988" cy="3328988"/>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80975" cap="sq">
              <a:solidFill>
                <a:srgbClr val="F79E67"/>
              </a:solidFill>
              <a:prstDash val="solid"/>
              <a:miter/>
            </a:ln>
          </p:spPr>
          <p:txBody>
            <a:bodyPr/>
            <a:lstStyle/>
            <a:p>
              <a:endParaRPr lang="nl-NL"/>
            </a:p>
          </p:txBody>
        </p:sp>
        <p:sp>
          <p:nvSpPr>
            <p:cNvPr id="18" name="TextBox 18"/>
            <p:cNvSpPr txBox="1"/>
            <p:nvPr/>
          </p:nvSpPr>
          <p:spPr>
            <a:xfrm>
              <a:off x="76200" y="66675"/>
              <a:ext cx="660400" cy="669925"/>
            </a:xfrm>
            <a:prstGeom prst="rect">
              <a:avLst/>
            </a:prstGeom>
          </p:spPr>
          <p:txBody>
            <a:bodyPr lIns="50800" tIns="50800" rIns="50800" bIns="50800" rtlCol="0" anchor="ctr"/>
            <a:lstStyle/>
            <a:p>
              <a:pPr algn="ctr">
                <a:lnSpc>
                  <a:spcPts val="2952"/>
                </a:lnSpc>
              </a:pP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AB1F2C"/>
        </a:solidFill>
        <a:effectLst/>
      </p:bgPr>
    </p:bg>
    <p:spTree>
      <p:nvGrpSpPr>
        <p:cNvPr id="1" name=""/>
        <p:cNvGrpSpPr/>
        <p:nvPr/>
      </p:nvGrpSpPr>
      <p:grpSpPr>
        <a:xfrm>
          <a:off x="0" y="0"/>
          <a:ext cx="0" cy="0"/>
          <a:chOff x="0" y="0"/>
          <a:chExt cx="0" cy="0"/>
        </a:xfrm>
      </p:grpSpPr>
      <p:grpSp>
        <p:nvGrpSpPr>
          <p:cNvPr id="2" name="Group 2"/>
          <p:cNvGrpSpPr/>
          <p:nvPr/>
        </p:nvGrpSpPr>
        <p:grpSpPr>
          <a:xfrm>
            <a:off x="4313046" y="3056040"/>
            <a:ext cx="13463364" cy="6477426"/>
            <a:chOff x="0" y="0"/>
            <a:chExt cx="3545907" cy="1705989"/>
          </a:xfrm>
        </p:grpSpPr>
        <p:sp>
          <p:nvSpPr>
            <p:cNvPr id="3" name="Freeform 3"/>
            <p:cNvSpPr/>
            <p:nvPr/>
          </p:nvSpPr>
          <p:spPr>
            <a:xfrm>
              <a:off x="0" y="0"/>
              <a:ext cx="3545907" cy="1705989"/>
            </a:xfrm>
            <a:custGeom>
              <a:avLst/>
              <a:gdLst/>
              <a:ahLst/>
              <a:cxnLst/>
              <a:rect l="l" t="t" r="r" b="b"/>
              <a:pathLst>
                <a:path w="3545907" h="1705989">
                  <a:moveTo>
                    <a:pt x="29327" y="0"/>
                  </a:moveTo>
                  <a:lnTo>
                    <a:pt x="3516580" y="0"/>
                  </a:lnTo>
                  <a:cubicBezTo>
                    <a:pt x="3524358" y="0"/>
                    <a:pt x="3531817" y="3090"/>
                    <a:pt x="3537317" y="8590"/>
                  </a:cubicBezTo>
                  <a:cubicBezTo>
                    <a:pt x="3542817" y="14089"/>
                    <a:pt x="3545907" y="21549"/>
                    <a:pt x="3545907" y="29327"/>
                  </a:cubicBezTo>
                  <a:lnTo>
                    <a:pt x="3545907" y="1676662"/>
                  </a:lnTo>
                  <a:cubicBezTo>
                    <a:pt x="3545907" y="1684440"/>
                    <a:pt x="3542817" y="1691899"/>
                    <a:pt x="3537317" y="1697399"/>
                  </a:cubicBezTo>
                  <a:cubicBezTo>
                    <a:pt x="3531817" y="1702899"/>
                    <a:pt x="3524358" y="1705989"/>
                    <a:pt x="3516580" y="1705989"/>
                  </a:cubicBezTo>
                  <a:lnTo>
                    <a:pt x="29327" y="1705989"/>
                  </a:lnTo>
                  <a:cubicBezTo>
                    <a:pt x="21549" y="1705989"/>
                    <a:pt x="14089" y="1702899"/>
                    <a:pt x="8590" y="1697399"/>
                  </a:cubicBezTo>
                  <a:cubicBezTo>
                    <a:pt x="3090" y="1691899"/>
                    <a:pt x="0" y="1684440"/>
                    <a:pt x="0" y="1676662"/>
                  </a:cubicBezTo>
                  <a:lnTo>
                    <a:pt x="0" y="29327"/>
                  </a:lnTo>
                  <a:cubicBezTo>
                    <a:pt x="0" y="21549"/>
                    <a:pt x="3090" y="14089"/>
                    <a:pt x="8590" y="8590"/>
                  </a:cubicBezTo>
                  <a:cubicBezTo>
                    <a:pt x="14089" y="3090"/>
                    <a:pt x="21549" y="0"/>
                    <a:pt x="29327" y="0"/>
                  </a:cubicBezTo>
                  <a:close/>
                </a:path>
              </a:pathLst>
            </a:custGeom>
            <a:solidFill>
              <a:srgbClr val="FDFDFB"/>
            </a:solidFill>
          </p:spPr>
          <p:txBody>
            <a:bodyPr/>
            <a:lstStyle/>
            <a:p>
              <a:endParaRPr lang="nl-NL"/>
            </a:p>
          </p:txBody>
        </p:sp>
        <p:sp>
          <p:nvSpPr>
            <p:cNvPr id="4" name="TextBox 4"/>
            <p:cNvSpPr txBox="1"/>
            <p:nvPr/>
          </p:nvSpPr>
          <p:spPr>
            <a:xfrm>
              <a:off x="0" y="-9525"/>
              <a:ext cx="3545907" cy="1715514"/>
            </a:xfrm>
            <a:prstGeom prst="rect">
              <a:avLst/>
            </a:prstGeom>
          </p:spPr>
          <p:txBody>
            <a:bodyPr lIns="50800" tIns="50800" rIns="50800" bIns="50800" rtlCol="0" anchor="ctr"/>
            <a:lstStyle/>
            <a:p>
              <a:pPr algn="ctr">
                <a:lnSpc>
                  <a:spcPts val="2952"/>
                </a:lnSpc>
              </a:pPr>
              <a:endParaRPr/>
            </a:p>
          </p:txBody>
        </p:sp>
      </p:grpSp>
      <p:grpSp>
        <p:nvGrpSpPr>
          <p:cNvPr id="5" name="Group 5"/>
          <p:cNvGrpSpPr/>
          <p:nvPr/>
        </p:nvGrpSpPr>
        <p:grpSpPr>
          <a:xfrm>
            <a:off x="511590" y="753535"/>
            <a:ext cx="17264821" cy="2091673"/>
            <a:chOff x="0" y="0"/>
            <a:chExt cx="4547113" cy="550893"/>
          </a:xfrm>
        </p:grpSpPr>
        <p:sp>
          <p:nvSpPr>
            <p:cNvPr id="6" name="Freeform 6"/>
            <p:cNvSpPr/>
            <p:nvPr/>
          </p:nvSpPr>
          <p:spPr>
            <a:xfrm>
              <a:off x="0" y="0"/>
              <a:ext cx="4547114" cy="550893"/>
            </a:xfrm>
            <a:custGeom>
              <a:avLst/>
              <a:gdLst/>
              <a:ahLst/>
              <a:cxnLst/>
              <a:rect l="l" t="t" r="r" b="b"/>
              <a:pathLst>
                <a:path w="4547114" h="550893">
                  <a:moveTo>
                    <a:pt x="22870" y="0"/>
                  </a:moveTo>
                  <a:lnTo>
                    <a:pt x="4524244" y="0"/>
                  </a:lnTo>
                  <a:cubicBezTo>
                    <a:pt x="4530310" y="0"/>
                    <a:pt x="4536126" y="2409"/>
                    <a:pt x="4540415" y="6698"/>
                  </a:cubicBezTo>
                  <a:cubicBezTo>
                    <a:pt x="4544704" y="10987"/>
                    <a:pt x="4547114" y="16804"/>
                    <a:pt x="4547114" y="22870"/>
                  </a:cubicBezTo>
                  <a:lnTo>
                    <a:pt x="4547114" y="528024"/>
                  </a:lnTo>
                  <a:cubicBezTo>
                    <a:pt x="4547114" y="534089"/>
                    <a:pt x="4544704" y="539906"/>
                    <a:pt x="4540415" y="544195"/>
                  </a:cubicBezTo>
                  <a:cubicBezTo>
                    <a:pt x="4536126" y="548484"/>
                    <a:pt x="4530310" y="550893"/>
                    <a:pt x="4524244" y="550893"/>
                  </a:cubicBezTo>
                  <a:lnTo>
                    <a:pt x="22870" y="550893"/>
                  </a:lnTo>
                  <a:cubicBezTo>
                    <a:pt x="16804" y="550893"/>
                    <a:pt x="10987" y="548484"/>
                    <a:pt x="6698" y="544195"/>
                  </a:cubicBezTo>
                  <a:cubicBezTo>
                    <a:pt x="2409" y="539906"/>
                    <a:pt x="0" y="534089"/>
                    <a:pt x="0" y="528024"/>
                  </a:cubicBezTo>
                  <a:lnTo>
                    <a:pt x="0" y="22870"/>
                  </a:lnTo>
                  <a:cubicBezTo>
                    <a:pt x="0" y="16804"/>
                    <a:pt x="2409" y="10987"/>
                    <a:pt x="6698" y="6698"/>
                  </a:cubicBezTo>
                  <a:cubicBezTo>
                    <a:pt x="10987" y="2409"/>
                    <a:pt x="16804" y="0"/>
                    <a:pt x="22870" y="0"/>
                  </a:cubicBezTo>
                  <a:close/>
                </a:path>
              </a:pathLst>
            </a:custGeom>
            <a:solidFill>
              <a:srgbClr val="FDFDFB"/>
            </a:solidFill>
          </p:spPr>
          <p:txBody>
            <a:bodyPr/>
            <a:lstStyle/>
            <a:p>
              <a:endParaRPr lang="nl-NL"/>
            </a:p>
          </p:txBody>
        </p:sp>
        <p:sp>
          <p:nvSpPr>
            <p:cNvPr id="7" name="TextBox 7"/>
            <p:cNvSpPr txBox="1"/>
            <p:nvPr/>
          </p:nvSpPr>
          <p:spPr>
            <a:xfrm>
              <a:off x="0" y="-9525"/>
              <a:ext cx="4547113" cy="560418"/>
            </a:xfrm>
            <a:prstGeom prst="rect">
              <a:avLst/>
            </a:prstGeom>
          </p:spPr>
          <p:txBody>
            <a:bodyPr lIns="50800" tIns="50800" rIns="50800" bIns="50800" rtlCol="0" anchor="ctr"/>
            <a:lstStyle/>
            <a:p>
              <a:pPr algn="ctr">
                <a:lnSpc>
                  <a:spcPts val="2952"/>
                </a:lnSpc>
              </a:pPr>
              <a:endParaRPr/>
            </a:p>
          </p:txBody>
        </p:sp>
      </p:grpSp>
      <p:sp>
        <p:nvSpPr>
          <p:cNvPr id="8" name="Freeform 8"/>
          <p:cNvSpPr/>
          <p:nvPr/>
        </p:nvSpPr>
        <p:spPr>
          <a:xfrm>
            <a:off x="511590" y="4621314"/>
            <a:ext cx="4164566" cy="3346877"/>
          </a:xfrm>
          <a:custGeom>
            <a:avLst/>
            <a:gdLst/>
            <a:ahLst/>
            <a:cxnLst/>
            <a:rect l="l" t="t" r="r" b="b"/>
            <a:pathLst>
              <a:path w="4164566" h="3346877">
                <a:moveTo>
                  <a:pt x="0" y="0"/>
                </a:moveTo>
                <a:lnTo>
                  <a:pt x="4164565" y="0"/>
                </a:lnTo>
                <a:lnTo>
                  <a:pt x="4164565" y="3346877"/>
                </a:lnTo>
                <a:lnTo>
                  <a:pt x="0" y="334687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9" name="TextBox 9"/>
          <p:cNvSpPr txBox="1"/>
          <p:nvPr/>
        </p:nvSpPr>
        <p:spPr>
          <a:xfrm>
            <a:off x="4987923" y="3448050"/>
            <a:ext cx="12113611" cy="6410325"/>
          </a:xfrm>
          <a:prstGeom prst="rect">
            <a:avLst/>
          </a:prstGeom>
        </p:spPr>
        <p:txBody>
          <a:bodyPr lIns="0" tIns="0" rIns="0" bIns="0" rtlCol="0" anchor="t">
            <a:spAutoFit/>
          </a:bodyPr>
          <a:lstStyle/>
          <a:p>
            <a:pPr algn="l">
              <a:lnSpc>
                <a:spcPts val="3449"/>
              </a:lnSpc>
            </a:pPr>
            <a:r>
              <a:rPr lang="en-US" sz="2499" b="1">
                <a:solidFill>
                  <a:srgbClr val="000000"/>
                </a:solidFill>
                <a:latin typeface="Montserrat Bold"/>
                <a:ea typeface="Montserrat Bold"/>
                <a:cs typeface="Montserrat Bold"/>
                <a:sym typeface="Montserrat Bold"/>
              </a:rPr>
              <a:t>Hugsaðu um hvað þú vilt reyna/gera til að byrja að ná umönnunarmarkmiðinu.</a:t>
            </a:r>
          </a:p>
          <a:p>
            <a:pPr algn="l">
              <a:lnSpc>
                <a:spcPts val="3449"/>
              </a:lnSpc>
            </a:pPr>
            <a:endParaRPr lang="en-US" sz="2499" b="1">
              <a:solidFill>
                <a:srgbClr val="000000"/>
              </a:solidFill>
              <a:latin typeface="Montserrat Bold"/>
              <a:ea typeface="Montserrat Bold"/>
              <a:cs typeface="Montserrat Bold"/>
              <a:sym typeface="Montserrat Bold"/>
            </a:endParaRPr>
          </a:p>
          <a:p>
            <a:pPr algn="l">
              <a:lnSpc>
                <a:spcPts val="3449"/>
              </a:lnSpc>
            </a:pPr>
            <a:r>
              <a:rPr lang="en-US" sz="2499" b="1">
                <a:solidFill>
                  <a:srgbClr val="000000"/>
                </a:solidFill>
                <a:latin typeface="Montserrat Bold"/>
                <a:ea typeface="Montserrat Bold"/>
                <a:cs typeface="Montserrat Bold"/>
                <a:sym typeface="Montserrat Bold"/>
              </a:rPr>
              <a:t>Dæmi:</a:t>
            </a:r>
          </a:p>
          <a:p>
            <a:pPr algn="l">
              <a:lnSpc>
                <a:spcPts val="3449"/>
              </a:lnSpc>
            </a:pPr>
            <a:r>
              <a:rPr lang="en-US" sz="2499">
                <a:solidFill>
                  <a:srgbClr val="000000"/>
                </a:solidFill>
                <a:latin typeface="Montserrat"/>
                <a:ea typeface="Montserrat"/>
                <a:cs typeface="Montserrat"/>
                <a:sym typeface="Montserrat"/>
              </a:rPr>
              <a:t>Klássísk tónlist sem Guðrún heldur upp á er spiluð í sturtunni.</a:t>
            </a:r>
          </a:p>
          <a:p>
            <a:pPr algn="l">
              <a:lnSpc>
                <a:spcPts val="3449"/>
              </a:lnSpc>
            </a:pPr>
            <a:endParaRPr lang="en-US" sz="2499">
              <a:solidFill>
                <a:srgbClr val="000000"/>
              </a:solidFill>
              <a:latin typeface="Montserrat"/>
              <a:ea typeface="Montserrat"/>
              <a:cs typeface="Montserrat"/>
              <a:sym typeface="Montserrat"/>
            </a:endParaRPr>
          </a:p>
          <a:p>
            <a:pPr algn="l">
              <a:lnSpc>
                <a:spcPts val="3449"/>
              </a:lnSpc>
            </a:pPr>
            <a:r>
              <a:rPr lang="en-US" sz="2499" b="1">
                <a:solidFill>
                  <a:srgbClr val="000000"/>
                </a:solidFill>
                <a:latin typeface="Montserrat Bold"/>
                <a:ea typeface="Montserrat Bold"/>
                <a:cs typeface="Montserrat Bold"/>
                <a:sym typeface="Montserrat Bold"/>
              </a:rPr>
              <a:t>Hver: </a:t>
            </a:r>
            <a:r>
              <a:rPr lang="en-US" sz="2499">
                <a:solidFill>
                  <a:srgbClr val="000000"/>
                </a:solidFill>
                <a:latin typeface="Montserrat"/>
                <a:ea typeface="Montserrat"/>
                <a:cs typeface="Montserrat"/>
                <a:sym typeface="Montserrat"/>
              </a:rPr>
              <a:t>Guðrún</a:t>
            </a:r>
          </a:p>
          <a:p>
            <a:pPr algn="l">
              <a:lnSpc>
                <a:spcPts val="3449"/>
              </a:lnSpc>
            </a:pPr>
            <a:r>
              <a:rPr lang="en-US" sz="2499">
                <a:solidFill>
                  <a:srgbClr val="000000"/>
                </a:solidFill>
                <a:latin typeface="Montserrat"/>
                <a:ea typeface="Montserrat"/>
                <a:cs typeface="Montserrat"/>
                <a:sym typeface="Montserrat"/>
              </a:rPr>
              <a:t>Spilaðu klassíska tónlist sem Guðrún heldur upp á, á  meðan hún fer í sturtu.</a:t>
            </a:r>
          </a:p>
          <a:p>
            <a:pPr algn="l">
              <a:lnSpc>
                <a:spcPts val="3449"/>
              </a:lnSpc>
            </a:pPr>
            <a:r>
              <a:rPr lang="en-US" sz="2499" b="1">
                <a:solidFill>
                  <a:srgbClr val="000000"/>
                </a:solidFill>
                <a:latin typeface="Montserrat Bold"/>
                <a:ea typeface="Montserrat Bold"/>
                <a:cs typeface="Montserrat Bold"/>
                <a:sym typeface="Montserrat Bold"/>
              </a:rPr>
              <a:t>Hvar: </a:t>
            </a:r>
            <a:r>
              <a:rPr lang="en-US" sz="2499">
                <a:solidFill>
                  <a:srgbClr val="000000"/>
                </a:solidFill>
                <a:latin typeface="Montserrat"/>
                <a:ea typeface="Montserrat"/>
                <a:cs typeface="Montserrat"/>
                <a:sym typeface="Montserrat"/>
              </a:rPr>
              <a:t>Heima hjá Guðrúnu</a:t>
            </a:r>
          </a:p>
          <a:p>
            <a:pPr algn="l">
              <a:lnSpc>
                <a:spcPts val="3449"/>
              </a:lnSpc>
            </a:pPr>
            <a:r>
              <a:rPr lang="en-US" sz="2499" b="1">
                <a:solidFill>
                  <a:srgbClr val="000000"/>
                </a:solidFill>
                <a:latin typeface="Montserrat Bold"/>
                <a:ea typeface="Montserrat Bold"/>
                <a:cs typeface="Montserrat Bold"/>
                <a:sym typeface="Montserrat Bold"/>
              </a:rPr>
              <a:t>Hvenær: </a:t>
            </a:r>
            <a:r>
              <a:rPr lang="en-US" sz="2499">
                <a:solidFill>
                  <a:srgbClr val="000000"/>
                </a:solidFill>
                <a:latin typeface="Montserrat"/>
                <a:ea typeface="Montserrat"/>
                <a:cs typeface="Montserrat"/>
                <a:sym typeface="Montserrat"/>
              </a:rPr>
              <a:t> þegar hún fer í sturtu</a:t>
            </a:r>
          </a:p>
          <a:p>
            <a:pPr algn="l">
              <a:lnSpc>
                <a:spcPts val="3449"/>
              </a:lnSpc>
            </a:pPr>
            <a:r>
              <a:rPr lang="en-US" sz="2499" b="1">
                <a:solidFill>
                  <a:srgbClr val="000000"/>
                </a:solidFill>
                <a:latin typeface="Montserrat Bold"/>
                <a:ea typeface="Montserrat Bold"/>
                <a:cs typeface="Montserrat Bold"/>
                <a:sym typeface="Montserrat Bold"/>
              </a:rPr>
              <a:t>Hvernig: </a:t>
            </a:r>
            <a:r>
              <a:rPr lang="en-US" sz="2499">
                <a:solidFill>
                  <a:srgbClr val="000000"/>
                </a:solidFill>
                <a:latin typeface="Montserrat"/>
                <a:ea typeface="Montserrat"/>
                <a:cs typeface="Montserrat"/>
                <a:sym typeface="Montserrat"/>
              </a:rPr>
              <a:t> Hátalari er tengdur við Spotify. Kveiktu á spilunarlistanum hennar Guðrúnar. Stig 15.</a:t>
            </a:r>
          </a:p>
          <a:p>
            <a:pPr algn="l">
              <a:lnSpc>
                <a:spcPts val="3449"/>
              </a:lnSpc>
            </a:pPr>
            <a:endParaRPr lang="en-US" sz="2499">
              <a:solidFill>
                <a:srgbClr val="000000"/>
              </a:solidFill>
              <a:latin typeface="Montserrat"/>
              <a:ea typeface="Montserrat"/>
              <a:cs typeface="Montserrat"/>
              <a:sym typeface="Montserrat"/>
            </a:endParaRPr>
          </a:p>
          <a:p>
            <a:pPr algn="l">
              <a:lnSpc>
                <a:spcPts val="3449"/>
              </a:lnSpc>
            </a:pPr>
            <a:endParaRPr lang="en-US" sz="2499">
              <a:solidFill>
                <a:srgbClr val="000000"/>
              </a:solidFill>
              <a:latin typeface="Montserrat"/>
              <a:ea typeface="Montserrat"/>
              <a:cs typeface="Montserrat"/>
              <a:sym typeface="Montserrat"/>
            </a:endParaRPr>
          </a:p>
          <a:p>
            <a:pPr algn="l">
              <a:lnSpc>
                <a:spcPts val="3449"/>
              </a:lnSpc>
            </a:pPr>
            <a:endParaRPr lang="en-US" sz="2499">
              <a:solidFill>
                <a:srgbClr val="000000"/>
              </a:solidFill>
              <a:latin typeface="Montserrat"/>
              <a:ea typeface="Montserrat"/>
              <a:cs typeface="Montserrat"/>
              <a:sym typeface="Montserrat"/>
            </a:endParaRPr>
          </a:p>
        </p:txBody>
      </p:sp>
      <p:sp>
        <p:nvSpPr>
          <p:cNvPr id="10" name="TextBox 10"/>
          <p:cNvSpPr txBox="1"/>
          <p:nvPr/>
        </p:nvSpPr>
        <p:spPr>
          <a:xfrm>
            <a:off x="511590" y="847725"/>
            <a:ext cx="16747710" cy="2498725"/>
          </a:xfrm>
          <a:prstGeom prst="rect">
            <a:avLst/>
          </a:prstGeom>
        </p:spPr>
        <p:txBody>
          <a:bodyPr lIns="0" tIns="0" rIns="0" bIns="0" rtlCol="0" anchor="t">
            <a:spAutoFit/>
          </a:bodyPr>
          <a:lstStyle/>
          <a:p>
            <a:pPr algn="ctr">
              <a:lnSpc>
                <a:spcPts val="6799"/>
              </a:lnSpc>
            </a:pPr>
            <a:r>
              <a:rPr lang="en-US" sz="3999" b="1" spc="235">
                <a:solidFill>
                  <a:srgbClr val="F79E67"/>
                </a:solidFill>
                <a:latin typeface="Montserrat Bold"/>
                <a:ea typeface="Montserrat Bold"/>
                <a:cs typeface="Montserrat Bold"/>
                <a:sym typeface="Montserrat Bold"/>
              </a:rPr>
              <a:t>SKREF 4 </a:t>
            </a:r>
          </a:p>
          <a:p>
            <a:pPr algn="ctr">
              <a:lnSpc>
                <a:spcPts val="6799"/>
              </a:lnSpc>
            </a:pPr>
            <a:r>
              <a:rPr lang="en-US" sz="3999" b="1" spc="235">
                <a:solidFill>
                  <a:srgbClr val="F79E67"/>
                </a:solidFill>
                <a:latin typeface="Montserrat Bold"/>
                <a:ea typeface="Montserrat Bold"/>
                <a:cs typeface="Montserrat Bold"/>
                <a:sym typeface="Montserrat Bold"/>
              </a:rPr>
              <a:t>PLANNA OG FRAMKVÆMDA (UMSJÁ) AÐGERÐIR</a:t>
            </a:r>
          </a:p>
          <a:p>
            <a:pPr marL="0" lvl="0" indent="0" algn="ctr">
              <a:lnSpc>
                <a:spcPts val="6799"/>
              </a:lnSpc>
              <a:spcBef>
                <a:spcPct val="0"/>
              </a:spcBef>
            </a:pPr>
            <a:endParaRPr lang="en-US" sz="3999" b="1" spc="235">
              <a:solidFill>
                <a:srgbClr val="F79E67"/>
              </a:solidFill>
              <a:latin typeface="Montserrat Bold"/>
              <a:ea typeface="Montserrat Bold"/>
              <a:cs typeface="Montserrat Bold"/>
              <a:sym typeface="Montserrat Bo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AB1F2C"/>
        </a:solidFill>
        <a:effectLst/>
      </p:bgPr>
    </p:bg>
    <p:spTree>
      <p:nvGrpSpPr>
        <p:cNvPr id="1" name=""/>
        <p:cNvGrpSpPr/>
        <p:nvPr/>
      </p:nvGrpSpPr>
      <p:grpSpPr>
        <a:xfrm>
          <a:off x="0" y="0"/>
          <a:ext cx="0" cy="0"/>
          <a:chOff x="0" y="0"/>
          <a:chExt cx="0" cy="0"/>
        </a:xfrm>
      </p:grpSpPr>
      <p:sp>
        <p:nvSpPr>
          <p:cNvPr id="2" name="Freeform 2"/>
          <p:cNvSpPr/>
          <p:nvPr/>
        </p:nvSpPr>
        <p:spPr>
          <a:xfrm>
            <a:off x="-1934141" y="-2144705"/>
            <a:ext cx="20921461" cy="15490699"/>
          </a:xfrm>
          <a:custGeom>
            <a:avLst/>
            <a:gdLst/>
            <a:ahLst/>
            <a:cxnLst/>
            <a:rect l="l" t="t" r="r" b="b"/>
            <a:pathLst>
              <a:path w="20921461" h="15490699">
                <a:moveTo>
                  <a:pt x="0" y="0"/>
                </a:moveTo>
                <a:lnTo>
                  <a:pt x="20921461" y="0"/>
                </a:lnTo>
                <a:lnTo>
                  <a:pt x="20921461" y="15490699"/>
                </a:lnTo>
                <a:lnTo>
                  <a:pt x="0" y="15490699"/>
                </a:lnTo>
                <a:lnTo>
                  <a:pt x="0" y="0"/>
                </a:lnTo>
                <a:close/>
              </a:path>
            </a:pathLst>
          </a:custGeom>
          <a:blipFill>
            <a:blip r:embed="rId2">
              <a:alphaModFix amt="36000"/>
              <a:extLst>
                <a:ext uri="{96DAC541-7B7A-43D3-8B79-37D633B846F1}">
                  <asvg:svgBlip xmlns:asvg="http://schemas.microsoft.com/office/drawing/2016/SVG/main" r:embed="rId3"/>
                </a:ext>
              </a:extLst>
            </a:blip>
            <a:stretch>
              <a:fillRect/>
            </a:stretch>
          </a:blipFill>
        </p:spPr>
        <p:txBody>
          <a:bodyPr/>
          <a:lstStyle/>
          <a:p>
            <a:endParaRPr lang="nl-NL"/>
          </a:p>
        </p:txBody>
      </p:sp>
      <p:sp>
        <p:nvSpPr>
          <p:cNvPr id="3" name="TextBox 3"/>
          <p:cNvSpPr txBox="1"/>
          <p:nvPr/>
        </p:nvSpPr>
        <p:spPr>
          <a:xfrm>
            <a:off x="3420481" y="3612123"/>
            <a:ext cx="3464423" cy="784225"/>
          </a:xfrm>
          <a:prstGeom prst="rect">
            <a:avLst/>
          </a:prstGeom>
        </p:spPr>
        <p:txBody>
          <a:bodyPr lIns="0" tIns="0" rIns="0" bIns="0" rtlCol="0" anchor="t">
            <a:spAutoFit/>
          </a:bodyPr>
          <a:lstStyle/>
          <a:p>
            <a:pPr marL="0" lvl="0" indent="0" algn="l">
              <a:lnSpc>
                <a:spcPts val="6799"/>
              </a:lnSpc>
              <a:spcBef>
                <a:spcPct val="0"/>
              </a:spcBef>
            </a:pPr>
            <a:r>
              <a:rPr lang="en-US" sz="3999" b="1" spc="235">
                <a:solidFill>
                  <a:srgbClr val="AB1F2C"/>
                </a:solidFill>
                <a:latin typeface="Montserrat Bold"/>
                <a:ea typeface="Montserrat Bold"/>
                <a:cs typeface="Montserrat Bold"/>
                <a:sym typeface="Montserrat Bold"/>
              </a:rPr>
              <a:t>EVALUATIE:</a:t>
            </a:r>
          </a:p>
        </p:txBody>
      </p:sp>
      <p:sp>
        <p:nvSpPr>
          <p:cNvPr id="4" name="Freeform 4"/>
          <p:cNvSpPr/>
          <p:nvPr/>
        </p:nvSpPr>
        <p:spPr>
          <a:xfrm>
            <a:off x="10568568" y="5143500"/>
            <a:ext cx="6690732" cy="4114800"/>
          </a:xfrm>
          <a:custGeom>
            <a:avLst/>
            <a:gdLst/>
            <a:ahLst/>
            <a:cxnLst/>
            <a:rect l="l" t="t" r="r" b="b"/>
            <a:pathLst>
              <a:path w="6690732" h="4114800">
                <a:moveTo>
                  <a:pt x="0" y="0"/>
                </a:moveTo>
                <a:lnTo>
                  <a:pt x="6690732" y="0"/>
                </a:lnTo>
                <a:lnTo>
                  <a:pt x="6690732"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l-NL"/>
          </a:p>
        </p:txBody>
      </p:sp>
      <p:sp>
        <p:nvSpPr>
          <p:cNvPr id="5" name="Freeform 5"/>
          <p:cNvSpPr/>
          <p:nvPr/>
        </p:nvSpPr>
        <p:spPr>
          <a:xfrm>
            <a:off x="11273721" y="3971425"/>
            <a:ext cx="2487540" cy="1483196"/>
          </a:xfrm>
          <a:custGeom>
            <a:avLst/>
            <a:gdLst/>
            <a:ahLst/>
            <a:cxnLst/>
            <a:rect l="l" t="t" r="r" b="b"/>
            <a:pathLst>
              <a:path w="2487540" h="1483196">
                <a:moveTo>
                  <a:pt x="0" y="0"/>
                </a:moveTo>
                <a:lnTo>
                  <a:pt x="2487540" y="0"/>
                </a:lnTo>
                <a:lnTo>
                  <a:pt x="2487540" y="1483195"/>
                </a:lnTo>
                <a:lnTo>
                  <a:pt x="0" y="14831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nl-NL"/>
          </a:p>
        </p:txBody>
      </p:sp>
      <p:sp>
        <p:nvSpPr>
          <p:cNvPr id="6" name="Freeform 6"/>
          <p:cNvSpPr/>
          <p:nvPr/>
        </p:nvSpPr>
        <p:spPr>
          <a:xfrm flipH="1">
            <a:off x="13761261" y="2928202"/>
            <a:ext cx="2487540" cy="1483196"/>
          </a:xfrm>
          <a:custGeom>
            <a:avLst/>
            <a:gdLst/>
            <a:ahLst/>
            <a:cxnLst/>
            <a:rect l="l" t="t" r="r" b="b"/>
            <a:pathLst>
              <a:path w="2487540" h="1483196">
                <a:moveTo>
                  <a:pt x="2487540" y="0"/>
                </a:moveTo>
                <a:lnTo>
                  <a:pt x="0" y="0"/>
                </a:lnTo>
                <a:lnTo>
                  <a:pt x="0" y="1483195"/>
                </a:lnTo>
                <a:lnTo>
                  <a:pt x="2487540" y="1483195"/>
                </a:lnTo>
                <a:lnTo>
                  <a:pt x="248754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nl-NL"/>
          </a:p>
        </p:txBody>
      </p:sp>
      <p:grpSp>
        <p:nvGrpSpPr>
          <p:cNvPr id="7" name="Group 7"/>
          <p:cNvGrpSpPr/>
          <p:nvPr/>
        </p:nvGrpSpPr>
        <p:grpSpPr>
          <a:xfrm>
            <a:off x="873669" y="2614783"/>
            <a:ext cx="9539868" cy="3593228"/>
            <a:chOff x="0" y="0"/>
            <a:chExt cx="2512558" cy="946365"/>
          </a:xfrm>
        </p:grpSpPr>
        <p:sp>
          <p:nvSpPr>
            <p:cNvPr id="8" name="Freeform 8"/>
            <p:cNvSpPr/>
            <p:nvPr/>
          </p:nvSpPr>
          <p:spPr>
            <a:xfrm>
              <a:off x="0" y="0"/>
              <a:ext cx="2512558" cy="946365"/>
            </a:xfrm>
            <a:custGeom>
              <a:avLst/>
              <a:gdLst/>
              <a:ahLst/>
              <a:cxnLst/>
              <a:rect l="l" t="t" r="r" b="b"/>
              <a:pathLst>
                <a:path w="2512558" h="946365">
                  <a:moveTo>
                    <a:pt x="41388" y="0"/>
                  </a:moveTo>
                  <a:lnTo>
                    <a:pt x="2471170" y="0"/>
                  </a:lnTo>
                  <a:cubicBezTo>
                    <a:pt x="2494028" y="0"/>
                    <a:pt x="2512558" y="18530"/>
                    <a:pt x="2512558" y="41388"/>
                  </a:cubicBezTo>
                  <a:lnTo>
                    <a:pt x="2512558" y="904976"/>
                  </a:lnTo>
                  <a:cubicBezTo>
                    <a:pt x="2512558" y="927834"/>
                    <a:pt x="2494028" y="946365"/>
                    <a:pt x="2471170" y="946365"/>
                  </a:cubicBezTo>
                  <a:lnTo>
                    <a:pt x="41388" y="946365"/>
                  </a:lnTo>
                  <a:cubicBezTo>
                    <a:pt x="18530" y="946365"/>
                    <a:pt x="0" y="927834"/>
                    <a:pt x="0" y="904976"/>
                  </a:cubicBezTo>
                  <a:lnTo>
                    <a:pt x="0" y="41388"/>
                  </a:lnTo>
                  <a:cubicBezTo>
                    <a:pt x="0" y="18530"/>
                    <a:pt x="18530" y="0"/>
                    <a:pt x="41388" y="0"/>
                  </a:cubicBezTo>
                  <a:close/>
                </a:path>
              </a:pathLst>
            </a:custGeom>
            <a:solidFill>
              <a:srgbClr val="FDFDFB"/>
            </a:solidFill>
          </p:spPr>
          <p:txBody>
            <a:bodyPr/>
            <a:lstStyle/>
            <a:p>
              <a:endParaRPr lang="nl-NL"/>
            </a:p>
          </p:txBody>
        </p:sp>
        <p:sp>
          <p:nvSpPr>
            <p:cNvPr id="9" name="TextBox 9"/>
            <p:cNvSpPr txBox="1"/>
            <p:nvPr/>
          </p:nvSpPr>
          <p:spPr>
            <a:xfrm>
              <a:off x="0" y="-9525"/>
              <a:ext cx="2512558" cy="955890"/>
            </a:xfrm>
            <a:prstGeom prst="rect">
              <a:avLst/>
            </a:prstGeom>
          </p:spPr>
          <p:txBody>
            <a:bodyPr lIns="50800" tIns="50800" rIns="50800" bIns="50800" rtlCol="0" anchor="ctr"/>
            <a:lstStyle/>
            <a:p>
              <a:pPr algn="ctr">
                <a:lnSpc>
                  <a:spcPts val="2952"/>
                </a:lnSpc>
              </a:pPr>
              <a:endParaRPr/>
            </a:p>
          </p:txBody>
        </p:sp>
      </p:grpSp>
      <p:grpSp>
        <p:nvGrpSpPr>
          <p:cNvPr id="10" name="Group 10"/>
          <p:cNvGrpSpPr/>
          <p:nvPr/>
        </p:nvGrpSpPr>
        <p:grpSpPr>
          <a:xfrm>
            <a:off x="873669" y="844520"/>
            <a:ext cx="9539868" cy="1524901"/>
            <a:chOff x="0" y="0"/>
            <a:chExt cx="2512558" cy="401620"/>
          </a:xfrm>
        </p:grpSpPr>
        <p:sp>
          <p:nvSpPr>
            <p:cNvPr id="11" name="Freeform 11"/>
            <p:cNvSpPr/>
            <p:nvPr/>
          </p:nvSpPr>
          <p:spPr>
            <a:xfrm>
              <a:off x="0" y="0"/>
              <a:ext cx="2512558" cy="401620"/>
            </a:xfrm>
            <a:custGeom>
              <a:avLst/>
              <a:gdLst/>
              <a:ahLst/>
              <a:cxnLst/>
              <a:rect l="l" t="t" r="r" b="b"/>
              <a:pathLst>
                <a:path w="2512558" h="401620">
                  <a:moveTo>
                    <a:pt x="41388" y="0"/>
                  </a:moveTo>
                  <a:lnTo>
                    <a:pt x="2471170" y="0"/>
                  </a:lnTo>
                  <a:cubicBezTo>
                    <a:pt x="2494028" y="0"/>
                    <a:pt x="2512558" y="18530"/>
                    <a:pt x="2512558" y="41388"/>
                  </a:cubicBezTo>
                  <a:lnTo>
                    <a:pt x="2512558" y="360232"/>
                  </a:lnTo>
                  <a:cubicBezTo>
                    <a:pt x="2512558" y="383090"/>
                    <a:pt x="2494028" y="401620"/>
                    <a:pt x="2471170" y="401620"/>
                  </a:cubicBezTo>
                  <a:lnTo>
                    <a:pt x="41388" y="401620"/>
                  </a:lnTo>
                  <a:cubicBezTo>
                    <a:pt x="18530" y="401620"/>
                    <a:pt x="0" y="383090"/>
                    <a:pt x="0" y="360232"/>
                  </a:cubicBezTo>
                  <a:lnTo>
                    <a:pt x="0" y="41388"/>
                  </a:lnTo>
                  <a:cubicBezTo>
                    <a:pt x="0" y="18530"/>
                    <a:pt x="18530" y="0"/>
                    <a:pt x="41388" y="0"/>
                  </a:cubicBezTo>
                  <a:close/>
                </a:path>
              </a:pathLst>
            </a:custGeom>
            <a:solidFill>
              <a:srgbClr val="FDFDFB"/>
            </a:solidFill>
          </p:spPr>
          <p:txBody>
            <a:bodyPr/>
            <a:lstStyle/>
            <a:p>
              <a:endParaRPr lang="nl-NL"/>
            </a:p>
          </p:txBody>
        </p:sp>
        <p:sp>
          <p:nvSpPr>
            <p:cNvPr id="12" name="TextBox 12"/>
            <p:cNvSpPr txBox="1"/>
            <p:nvPr/>
          </p:nvSpPr>
          <p:spPr>
            <a:xfrm>
              <a:off x="0" y="-9525"/>
              <a:ext cx="2512558" cy="411145"/>
            </a:xfrm>
            <a:prstGeom prst="rect">
              <a:avLst/>
            </a:prstGeom>
          </p:spPr>
          <p:txBody>
            <a:bodyPr lIns="50800" tIns="50800" rIns="50800" bIns="50800" rtlCol="0" anchor="ctr"/>
            <a:lstStyle/>
            <a:p>
              <a:pPr algn="ctr">
                <a:lnSpc>
                  <a:spcPts val="2952"/>
                </a:lnSpc>
              </a:pPr>
              <a:endParaRPr/>
            </a:p>
          </p:txBody>
        </p:sp>
      </p:grpSp>
      <p:sp>
        <p:nvSpPr>
          <p:cNvPr id="13" name="TextBox 13"/>
          <p:cNvSpPr txBox="1"/>
          <p:nvPr/>
        </p:nvSpPr>
        <p:spPr>
          <a:xfrm>
            <a:off x="1641481" y="1165646"/>
            <a:ext cx="7502519" cy="1641475"/>
          </a:xfrm>
          <a:prstGeom prst="rect">
            <a:avLst/>
          </a:prstGeom>
        </p:spPr>
        <p:txBody>
          <a:bodyPr lIns="0" tIns="0" rIns="0" bIns="0" rtlCol="0" anchor="t">
            <a:spAutoFit/>
          </a:bodyPr>
          <a:lstStyle/>
          <a:p>
            <a:pPr algn="l">
              <a:lnSpc>
                <a:spcPts val="6799"/>
              </a:lnSpc>
            </a:pPr>
            <a:r>
              <a:rPr lang="en-US" sz="3999" b="1" spc="235">
                <a:solidFill>
                  <a:srgbClr val="F79E67"/>
                </a:solidFill>
                <a:latin typeface="Montserrat Bold"/>
                <a:ea typeface="Montserrat Bold"/>
                <a:cs typeface="Montserrat Bold"/>
                <a:sym typeface="Montserrat Bold"/>
              </a:rPr>
              <a:t>SKREF 5 META</a:t>
            </a:r>
          </a:p>
          <a:p>
            <a:pPr marL="0" lvl="0" indent="0" algn="l">
              <a:lnSpc>
                <a:spcPts val="6799"/>
              </a:lnSpc>
              <a:spcBef>
                <a:spcPct val="0"/>
              </a:spcBef>
            </a:pPr>
            <a:endParaRPr lang="en-US" sz="3999" b="1" spc="235">
              <a:solidFill>
                <a:srgbClr val="F79E67"/>
              </a:solidFill>
              <a:latin typeface="Montserrat Bold"/>
              <a:ea typeface="Montserrat Bold"/>
              <a:cs typeface="Montserrat Bold"/>
              <a:sym typeface="Montserrat Bold"/>
            </a:endParaRPr>
          </a:p>
        </p:txBody>
      </p:sp>
      <p:sp>
        <p:nvSpPr>
          <p:cNvPr id="14" name="TextBox 14"/>
          <p:cNvSpPr txBox="1"/>
          <p:nvPr/>
        </p:nvSpPr>
        <p:spPr>
          <a:xfrm>
            <a:off x="1486450" y="3682034"/>
            <a:ext cx="8604370" cy="2785872"/>
          </a:xfrm>
          <a:prstGeom prst="rect">
            <a:avLst/>
          </a:prstGeom>
        </p:spPr>
        <p:txBody>
          <a:bodyPr lIns="0" tIns="0" rIns="0" bIns="0" rtlCol="0" anchor="t">
            <a:spAutoFit/>
          </a:bodyPr>
          <a:lstStyle/>
          <a:p>
            <a:pPr marL="496571" lvl="1" indent="-248285" algn="l">
              <a:lnSpc>
                <a:spcPts val="3174"/>
              </a:lnSpc>
              <a:buFont typeface="Arial"/>
              <a:buChar char="•"/>
            </a:pPr>
            <a:r>
              <a:rPr lang="en-US" sz="2300">
                <a:solidFill>
                  <a:srgbClr val="000000"/>
                </a:solidFill>
                <a:latin typeface="Montserrat"/>
                <a:ea typeface="Montserrat"/>
                <a:cs typeface="Montserrat"/>
                <a:sym typeface="Montserrat"/>
              </a:rPr>
              <a:t>Hefur markmiði þínu verið náð?</a:t>
            </a:r>
          </a:p>
          <a:p>
            <a:pPr marL="496571" lvl="1" indent="-248285" algn="l">
              <a:lnSpc>
                <a:spcPts val="3174"/>
              </a:lnSpc>
              <a:buFont typeface="Arial"/>
              <a:buChar char="•"/>
            </a:pPr>
            <a:r>
              <a:rPr lang="en-US" sz="2300">
                <a:solidFill>
                  <a:srgbClr val="000000"/>
                </a:solidFill>
                <a:latin typeface="Montserrat"/>
                <a:ea typeface="Montserrat"/>
                <a:cs typeface="Montserrat"/>
                <a:sym typeface="Montserrat"/>
              </a:rPr>
              <a:t>Hvað finnst skjólstæðingnum?</a:t>
            </a:r>
          </a:p>
          <a:p>
            <a:pPr marL="496571" lvl="1" indent="-248285" algn="l">
              <a:lnSpc>
                <a:spcPts val="3174"/>
              </a:lnSpc>
              <a:buFont typeface="Arial"/>
              <a:buChar char="•"/>
            </a:pPr>
            <a:r>
              <a:rPr lang="en-US" sz="2300">
                <a:solidFill>
                  <a:srgbClr val="000000"/>
                </a:solidFill>
                <a:latin typeface="Montserrat"/>
                <a:ea typeface="Montserrat"/>
                <a:cs typeface="Montserrat"/>
                <a:sym typeface="Montserrat"/>
              </a:rPr>
              <a:t>Ljúktu við athugunarlistann þinn og skrifaðu niðurstöður. Var umönnunarplanið þitt árangursríkt? Hvað gætirðu gert öðruvísi næst?</a:t>
            </a:r>
          </a:p>
          <a:p>
            <a:pPr algn="l">
              <a:lnSpc>
                <a:spcPts val="3174"/>
              </a:lnSpc>
            </a:pPr>
            <a:endParaRPr lang="en-US" sz="2300">
              <a:solidFill>
                <a:srgbClr val="000000"/>
              </a:solidFill>
              <a:latin typeface="Montserrat"/>
              <a:ea typeface="Montserrat"/>
              <a:cs typeface="Montserrat"/>
              <a:sym typeface="Montserrat"/>
            </a:endParaRPr>
          </a:p>
          <a:p>
            <a:pPr algn="l">
              <a:lnSpc>
                <a:spcPts val="3174"/>
              </a:lnSpc>
            </a:pPr>
            <a:endParaRPr lang="en-US" sz="2300">
              <a:solidFill>
                <a:srgbClr val="000000"/>
              </a:solidFill>
              <a:latin typeface="Montserrat"/>
              <a:ea typeface="Montserrat"/>
              <a:cs typeface="Montserrat"/>
              <a:sym typeface="Montserrat"/>
            </a:endParaRPr>
          </a:p>
        </p:txBody>
      </p:sp>
      <p:sp>
        <p:nvSpPr>
          <p:cNvPr id="15" name="AutoShape 15"/>
          <p:cNvSpPr/>
          <p:nvPr/>
        </p:nvSpPr>
        <p:spPr>
          <a:xfrm>
            <a:off x="2213753" y="8309253"/>
            <a:ext cx="5843703" cy="0"/>
          </a:xfrm>
          <a:prstGeom prst="line">
            <a:avLst/>
          </a:prstGeom>
          <a:ln w="19050" cap="flat">
            <a:solidFill>
              <a:srgbClr val="AB1F2C"/>
            </a:solidFill>
            <a:prstDash val="solid"/>
            <a:headEnd type="none" w="sm" len="sm"/>
            <a:tailEnd type="none" w="sm" len="sm"/>
          </a:ln>
        </p:spPr>
        <p:txBody>
          <a:bodyPr/>
          <a:lstStyle/>
          <a:p>
            <a:endParaRPr lang="nl-NL"/>
          </a:p>
        </p:txBody>
      </p:sp>
      <p:sp>
        <p:nvSpPr>
          <p:cNvPr id="16" name="TextBox 16"/>
          <p:cNvSpPr txBox="1"/>
          <p:nvPr/>
        </p:nvSpPr>
        <p:spPr>
          <a:xfrm>
            <a:off x="1820465" y="3101834"/>
            <a:ext cx="3764905" cy="790194"/>
          </a:xfrm>
          <a:prstGeom prst="rect">
            <a:avLst/>
          </a:prstGeom>
        </p:spPr>
        <p:txBody>
          <a:bodyPr lIns="0" tIns="0" rIns="0" bIns="0" rtlCol="0" anchor="t">
            <a:spAutoFit/>
          </a:bodyPr>
          <a:lstStyle/>
          <a:p>
            <a:pPr algn="ctr">
              <a:lnSpc>
                <a:spcPts val="3197"/>
              </a:lnSpc>
            </a:pPr>
            <a:r>
              <a:rPr lang="en-US" sz="2599" b="1" spc="31">
                <a:solidFill>
                  <a:srgbClr val="000000"/>
                </a:solidFill>
                <a:latin typeface="Montserrat Bold"/>
                <a:ea typeface="Montserrat Bold"/>
                <a:cs typeface="Montserrat Bold"/>
                <a:sym typeface="Montserrat Bold"/>
              </a:rPr>
              <a:t>Mjög mikilvægt skref</a:t>
            </a:r>
          </a:p>
          <a:p>
            <a:pPr algn="ctr">
              <a:lnSpc>
                <a:spcPts val="3197"/>
              </a:lnSpc>
              <a:spcBef>
                <a:spcPct val="0"/>
              </a:spcBef>
            </a:pPr>
            <a:endParaRPr lang="en-US" sz="2599" b="1" spc="31">
              <a:solidFill>
                <a:srgbClr val="000000"/>
              </a:solidFill>
              <a:latin typeface="Montserrat Bold"/>
              <a:ea typeface="Montserrat Bold"/>
              <a:cs typeface="Montserrat Bold"/>
              <a:sym typeface="Montserrat Bo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AB1F2C"/>
        </a:solidFill>
        <a:effectLst/>
      </p:bgPr>
    </p:bg>
    <p:spTree>
      <p:nvGrpSpPr>
        <p:cNvPr id="1" name=""/>
        <p:cNvGrpSpPr/>
        <p:nvPr/>
      </p:nvGrpSpPr>
      <p:grpSpPr>
        <a:xfrm>
          <a:off x="0" y="0"/>
          <a:ext cx="0" cy="0"/>
          <a:chOff x="0" y="0"/>
          <a:chExt cx="0" cy="0"/>
        </a:xfrm>
      </p:grpSpPr>
      <p:sp>
        <p:nvSpPr>
          <p:cNvPr id="2" name="TextBox 2"/>
          <p:cNvSpPr txBox="1"/>
          <p:nvPr/>
        </p:nvSpPr>
        <p:spPr>
          <a:xfrm>
            <a:off x="3420481" y="3612123"/>
            <a:ext cx="3464423" cy="784225"/>
          </a:xfrm>
          <a:prstGeom prst="rect">
            <a:avLst/>
          </a:prstGeom>
        </p:spPr>
        <p:txBody>
          <a:bodyPr lIns="0" tIns="0" rIns="0" bIns="0" rtlCol="0" anchor="t">
            <a:spAutoFit/>
          </a:bodyPr>
          <a:lstStyle/>
          <a:p>
            <a:pPr marL="0" lvl="0" indent="0" algn="l">
              <a:lnSpc>
                <a:spcPts val="6799"/>
              </a:lnSpc>
              <a:spcBef>
                <a:spcPct val="0"/>
              </a:spcBef>
            </a:pPr>
            <a:r>
              <a:rPr lang="en-US" sz="3999" b="1" spc="235">
                <a:solidFill>
                  <a:srgbClr val="AB1F2C"/>
                </a:solidFill>
                <a:latin typeface="Montserrat Bold"/>
                <a:ea typeface="Montserrat Bold"/>
                <a:cs typeface="Montserrat Bold"/>
                <a:sym typeface="Montserrat Bold"/>
              </a:rPr>
              <a:t>EVALUATIE:</a:t>
            </a:r>
          </a:p>
        </p:txBody>
      </p:sp>
      <p:grpSp>
        <p:nvGrpSpPr>
          <p:cNvPr id="3" name="Group 3"/>
          <p:cNvGrpSpPr/>
          <p:nvPr/>
        </p:nvGrpSpPr>
        <p:grpSpPr>
          <a:xfrm>
            <a:off x="873669" y="2614783"/>
            <a:ext cx="9539868" cy="2322670"/>
            <a:chOff x="0" y="0"/>
            <a:chExt cx="2512558" cy="611732"/>
          </a:xfrm>
        </p:grpSpPr>
        <p:sp>
          <p:nvSpPr>
            <p:cNvPr id="4" name="Freeform 4"/>
            <p:cNvSpPr/>
            <p:nvPr/>
          </p:nvSpPr>
          <p:spPr>
            <a:xfrm>
              <a:off x="0" y="0"/>
              <a:ext cx="2512558" cy="611732"/>
            </a:xfrm>
            <a:custGeom>
              <a:avLst/>
              <a:gdLst/>
              <a:ahLst/>
              <a:cxnLst/>
              <a:rect l="l" t="t" r="r" b="b"/>
              <a:pathLst>
                <a:path w="2512558" h="611732">
                  <a:moveTo>
                    <a:pt x="41388" y="0"/>
                  </a:moveTo>
                  <a:lnTo>
                    <a:pt x="2471170" y="0"/>
                  </a:lnTo>
                  <a:cubicBezTo>
                    <a:pt x="2494028" y="0"/>
                    <a:pt x="2512558" y="18530"/>
                    <a:pt x="2512558" y="41388"/>
                  </a:cubicBezTo>
                  <a:lnTo>
                    <a:pt x="2512558" y="570344"/>
                  </a:lnTo>
                  <a:cubicBezTo>
                    <a:pt x="2512558" y="593202"/>
                    <a:pt x="2494028" y="611732"/>
                    <a:pt x="2471170" y="611732"/>
                  </a:cubicBezTo>
                  <a:lnTo>
                    <a:pt x="41388" y="611732"/>
                  </a:lnTo>
                  <a:cubicBezTo>
                    <a:pt x="18530" y="611732"/>
                    <a:pt x="0" y="593202"/>
                    <a:pt x="0" y="570344"/>
                  </a:cubicBezTo>
                  <a:lnTo>
                    <a:pt x="0" y="41388"/>
                  </a:lnTo>
                  <a:cubicBezTo>
                    <a:pt x="0" y="18530"/>
                    <a:pt x="18530" y="0"/>
                    <a:pt x="41388" y="0"/>
                  </a:cubicBezTo>
                  <a:close/>
                </a:path>
              </a:pathLst>
            </a:custGeom>
            <a:solidFill>
              <a:srgbClr val="FDFDFB"/>
            </a:solidFill>
          </p:spPr>
          <p:txBody>
            <a:bodyPr/>
            <a:lstStyle/>
            <a:p>
              <a:endParaRPr lang="nl-NL"/>
            </a:p>
          </p:txBody>
        </p:sp>
        <p:sp>
          <p:nvSpPr>
            <p:cNvPr id="5" name="TextBox 5"/>
            <p:cNvSpPr txBox="1"/>
            <p:nvPr/>
          </p:nvSpPr>
          <p:spPr>
            <a:xfrm>
              <a:off x="0" y="-9525"/>
              <a:ext cx="2512558" cy="621257"/>
            </a:xfrm>
            <a:prstGeom prst="rect">
              <a:avLst/>
            </a:prstGeom>
          </p:spPr>
          <p:txBody>
            <a:bodyPr lIns="50800" tIns="50800" rIns="50800" bIns="50800" rtlCol="0" anchor="ctr"/>
            <a:lstStyle/>
            <a:p>
              <a:pPr algn="ctr">
                <a:lnSpc>
                  <a:spcPts val="2952"/>
                </a:lnSpc>
              </a:pPr>
              <a:endParaRPr/>
            </a:p>
          </p:txBody>
        </p:sp>
      </p:grpSp>
      <p:grpSp>
        <p:nvGrpSpPr>
          <p:cNvPr id="6" name="Group 6"/>
          <p:cNvGrpSpPr/>
          <p:nvPr/>
        </p:nvGrpSpPr>
        <p:grpSpPr>
          <a:xfrm>
            <a:off x="873669" y="844520"/>
            <a:ext cx="10391215" cy="1524901"/>
            <a:chOff x="0" y="0"/>
            <a:chExt cx="2736781" cy="401620"/>
          </a:xfrm>
        </p:grpSpPr>
        <p:sp>
          <p:nvSpPr>
            <p:cNvPr id="7" name="Freeform 7"/>
            <p:cNvSpPr/>
            <p:nvPr/>
          </p:nvSpPr>
          <p:spPr>
            <a:xfrm>
              <a:off x="0" y="0"/>
              <a:ext cx="2736781" cy="401620"/>
            </a:xfrm>
            <a:custGeom>
              <a:avLst/>
              <a:gdLst/>
              <a:ahLst/>
              <a:cxnLst/>
              <a:rect l="l" t="t" r="r" b="b"/>
              <a:pathLst>
                <a:path w="2736781" h="401620">
                  <a:moveTo>
                    <a:pt x="37997" y="0"/>
                  </a:moveTo>
                  <a:lnTo>
                    <a:pt x="2698784" y="0"/>
                  </a:lnTo>
                  <a:cubicBezTo>
                    <a:pt x="2719769" y="0"/>
                    <a:pt x="2736781" y="17012"/>
                    <a:pt x="2736781" y="37997"/>
                  </a:cubicBezTo>
                  <a:lnTo>
                    <a:pt x="2736781" y="363623"/>
                  </a:lnTo>
                  <a:cubicBezTo>
                    <a:pt x="2736781" y="384608"/>
                    <a:pt x="2719769" y="401620"/>
                    <a:pt x="2698784" y="401620"/>
                  </a:cubicBezTo>
                  <a:lnTo>
                    <a:pt x="37997" y="401620"/>
                  </a:lnTo>
                  <a:cubicBezTo>
                    <a:pt x="17012" y="401620"/>
                    <a:pt x="0" y="384608"/>
                    <a:pt x="0" y="363623"/>
                  </a:cubicBezTo>
                  <a:lnTo>
                    <a:pt x="0" y="37997"/>
                  </a:lnTo>
                  <a:cubicBezTo>
                    <a:pt x="0" y="17012"/>
                    <a:pt x="17012" y="0"/>
                    <a:pt x="37997" y="0"/>
                  </a:cubicBezTo>
                  <a:close/>
                </a:path>
              </a:pathLst>
            </a:custGeom>
            <a:solidFill>
              <a:srgbClr val="FDFDFB"/>
            </a:solidFill>
          </p:spPr>
          <p:txBody>
            <a:bodyPr/>
            <a:lstStyle/>
            <a:p>
              <a:endParaRPr lang="nl-NL"/>
            </a:p>
          </p:txBody>
        </p:sp>
        <p:sp>
          <p:nvSpPr>
            <p:cNvPr id="8" name="TextBox 8"/>
            <p:cNvSpPr txBox="1"/>
            <p:nvPr/>
          </p:nvSpPr>
          <p:spPr>
            <a:xfrm>
              <a:off x="0" y="-9525"/>
              <a:ext cx="2736781" cy="411145"/>
            </a:xfrm>
            <a:prstGeom prst="rect">
              <a:avLst/>
            </a:prstGeom>
          </p:spPr>
          <p:txBody>
            <a:bodyPr lIns="50800" tIns="50800" rIns="50800" bIns="50800" rtlCol="0" anchor="ctr"/>
            <a:lstStyle/>
            <a:p>
              <a:pPr algn="ctr">
                <a:lnSpc>
                  <a:spcPts val="2952"/>
                </a:lnSpc>
              </a:pPr>
              <a:endParaRPr/>
            </a:p>
          </p:txBody>
        </p:sp>
      </p:grpSp>
      <p:sp>
        <p:nvSpPr>
          <p:cNvPr id="9" name="Freeform 9"/>
          <p:cNvSpPr/>
          <p:nvPr/>
        </p:nvSpPr>
        <p:spPr>
          <a:xfrm>
            <a:off x="9144000" y="3509316"/>
            <a:ext cx="8499141" cy="7872361"/>
          </a:xfrm>
          <a:custGeom>
            <a:avLst/>
            <a:gdLst/>
            <a:ahLst/>
            <a:cxnLst/>
            <a:rect l="l" t="t" r="r" b="b"/>
            <a:pathLst>
              <a:path w="8499141" h="7872361">
                <a:moveTo>
                  <a:pt x="0" y="0"/>
                </a:moveTo>
                <a:lnTo>
                  <a:pt x="8499141" y="0"/>
                </a:lnTo>
                <a:lnTo>
                  <a:pt x="8499141" y="7872360"/>
                </a:lnTo>
                <a:lnTo>
                  <a:pt x="0" y="78723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10" name="TextBox 10"/>
          <p:cNvSpPr txBox="1"/>
          <p:nvPr/>
        </p:nvSpPr>
        <p:spPr>
          <a:xfrm>
            <a:off x="1641481" y="1165646"/>
            <a:ext cx="9347104" cy="1641475"/>
          </a:xfrm>
          <a:prstGeom prst="rect">
            <a:avLst/>
          </a:prstGeom>
        </p:spPr>
        <p:txBody>
          <a:bodyPr lIns="0" tIns="0" rIns="0" bIns="0" rtlCol="0" anchor="t">
            <a:spAutoFit/>
          </a:bodyPr>
          <a:lstStyle/>
          <a:p>
            <a:pPr algn="l">
              <a:lnSpc>
                <a:spcPts val="6799"/>
              </a:lnSpc>
            </a:pPr>
            <a:r>
              <a:rPr lang="en-US" sz="3999" b="1" spc="235">
                <a:solidFill>
                  <a:srgbClr val="F79E67"/>
                </a:solidFill>
                <a:latin typeface="Montserrat Bold"/>
                <a:ea typeface="Montserrat Bold"/>
                <a:cs typeface="Montserrat Bold"/>
                <a:sym typeface="Montserrat Bold"/>
              </a:rPr>
              <a:t>FRAMKVÆMD VIRKNI</a:t>
            </a:r>
          </a:p>
          <a:p>
            <a:pPr marL="0" lvl="0" indent="0" algn="l">
              <a:lnSpc>
                <a:spcPts val="6799"/>
              </a:lnSpc>
              <a:spcBef>
                <a:spcPct val="0"/>
              </a:spcBef>
            </a:pPr>
            <a:endParaRPr lang="en-US" sz="3999" b="1" spc="235">
              <a:solidFill>
                <a:srgbClr val="F79E67"/>
              </a:solidFill>
              <a:latin typeface="Montserrat Bold"/>
              <a:ea typeface="Montserrat Bold"/>
              <a:cs typeface="Montserrat Bold"/>
              <a:sym typeface="Montserrat Bold"/>
            </a:endParaRPr>
          </a:p>
        </p:txBody>
      </p:sp>
      <p:sp>
        <p:nvSpPr>
          <p:cNvPr id="11" name="TextBox 11"/>
          <p:cNvSpPr txBox="1"/>
          <p:nvPr/>
        </p:nvSpPr>
        <p:spPr>
          <a:xfrm>
            <a:off x="1496449" y="3082787"/>
            <a:ext cx="8604370" cy="1185672"/>
          </a:xfrm>
          <a:prstGeom prst="rect">
            <a:avLst/>
          </a:prstGeom>
        </p:spPr>
        <p:txBody>
          <a:bodyPr lIns="0" tIns="0" rIns="0" bIns="0" rtlCol="0" anchor="t">
            <a:spAutoFit/>
          </a:bodyPr>
          <a:lstStyle/>
          <a:p>
            <a:pPr marL="496571" lvl="1" indent="-248285" algn="l">
              <a:lnSpc>
                <a:spcPts val="3174"/>
              </a:lnSpc>
              <a:buFont typeface="Arial"/>
              <a:buChar char="•"/>
            </a:pPr>
            <a:r>
              <a:rPr lang="en-US" sz="2300">
                <a:solidFill>
                  <a:srgbClr val="000000"/>
                </a:solidFill>
                <a:latin typeface="Montserrat"/>
                <a:ea typeface="Montserrat"/>
                <a:cs typeface="Montserrat"/>
                <a:sym typeface="Montserrat"/>
              </a:rPr>
              <a:t>Dans</a:t>
            </a:r>
          </a:p>
          <a:p>
            <a:pPr marL="496571" lvl="1" indent="-248285" algn="l">
              <a:lnSpc>
                <a:spcPts val="3174"/>
              </a:lnSpc>
              <a:buFont typeface="Arial"/>
              <a:buChar char="•"/>
            </a:pPr>
            <a:r>
              <a:rPr lang="en-US" sz="2300">
                <a:solidFill>
                  <a:srgbClr val="000000"/>
                </a:solidFill>
                <a:latin typeface="Montserrat"/>
                <a:ea typeface="Montserrat"/>
                <a:cs typeface="Montserrat"/>
                <a:sym typeface="Montserrat"/>
              </a:rPr>
              <a:t>Hlusta á tónlist</a:t>
            </a:r>
          </a:p>
          <a:p>
            <a:pPr marL="496571" lvl="1" indent="-248285" algn="l">
              <a:lnSpc>
                <a:spcPts val="3174"/>
              </a:lnSpc>
              <a:buFont typeface="Arial"/>
              <a:buChar char="•"/>
            </a:pPr>
            <a:r>
              <a:rPr lang="en-US" sz="2300" u="sng">
                <a:solidFill>
                  <a:srgbClr val="000000"/>
                </a:solidFill>
                <a:latin typeface="Montserrat"/>
                <a:ea typeface="Montserrat"/>
                <a:cs typeface="Montserrat"/>
                <a:sym typeface="Montserrat"/>
                <a:hlinkClick r:id="rId4" tooltip="https://www.youtube.com/watch?v=RI1NsSCwI_E"/>
              </a:rPr>
              <a:t>S</a:t>
            </a:r>
            <a:r>
              <a:rPr lang="en-US" sz="2300">
                <a:solidFill>
                  <a:srgbClr val="000000"/>
                </a:solidFill>
                <a:latin typeface="Montserrat"/>
                <a:ea typeface="Montserrat"/>
                <a:cs typeface="Montserrat"/>
                <a:sym typeface="Montserrat"/>
              </a:rPr>
              <a:t>tóladans</a:t>
            </a:r>
          </a:p>
        </p:txBody>
      </p:sp>
      <p:grpSp>
        <p:nvGrpSpPr>
          <p:cNvPr id="12" name="Group 12"/>
          <p:cNvGrpSpPr/>
          <p:nvPr/>
        </p:nvGrpSpPr>
        <p:grpSpPr>
          <a:xfrm>
            <a:off x="7582317" y="7281015"/>
            <a:ext cx="2214562" cy="2214562"/>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80975" cap="sq">
              <a:solidFill>
                <a:srgbClr val="F1F3E4"/>
              </a:solidFill>
              <a:prstDash val="solid"/>
              <a:miter/>
            </a:ln>
          </p:spPr>
          <p:txBody>
            <a:bodyPr/>
            <a:lstStyle/>
            <a:p>
              <a:endParaRPr lang="nl-NL"/>
            </a:p>
          </p:txBody>
        </p:sp>
        <p:sp>
          <p:nvSpPr>
            <p:cNvPr id="14" name="TextBox 14"/>
            <p:cNvSpPr txBox="1"/>
            <p:nvPr/>
          </p:nvSpPr>
          <p:spPr>
            <a:xfrm>
              <a:off x="76200" y="66675"/>
              <a:ext cx="660400" cy="669925"/>
            </a:xfrm>
            <a:prstGeom prst="rect">
              <a:avLst/>
            </a:prstGeom>
          </p:spPr>
          <p:txBody>
            <a:bodyPr lIns="50800" tIns="50800" rIns="50800" bIns="50800" rtlCol="0" anchor="ctr"/>
            <a:lstStyle/>
            <a:p>
              <a:pPr algn="ctr">
                <a:lnSpc>
                  <a:spcPts val="2952"/>
                </a:lnSpc>
              </a:pPr>
              <a:endParaRPr/>
            </a:p>
          </p:txBody>
        </p:sp>
      </p:grpSp>
      <p:grpSp>
        <p:nvGrpSpPr>
          <p:cNvPr id="15" name="Group 15"/>
          <p:cNvGrpSpPr/>
          <p:nvPr/>
        </p:nvGrpSpPr>
        <p:grpSpPr>
          <a:xfrm>
            <a:off x="-1993473" y="6499952"/>
            <a:ext cx="3328988" cy="3328988"/>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9E67"/>
            </a:solidFill>
          </p:spPr>
          <p:txBody>
            <a:bodyPr/>
            <a:lstStyle/>
            <a:p>
              <a:endParaRPr lang="nl-NL"/>
            </a:p>
          </p:txBody>
        </p:sp>
        <p:sp>
          <p:nvSpPr>
            <p:cNvPr id="17" name="TextBox 17"/>
            <p:cNvSpPr txBox="1"/>
            <p:nvPr/>
          </p:nvSpPr>
          <p:spPr>
            <a:xfrm>
              <a:off x="76200" y="66675"/>
              <a:ext cx="660400" cy="669925"/>
            </a:xfrm>
            <a:prstGeom prst="rect">
              <a:avLst/>
            </a:prstGeom>
          </p:spPr>
          <p:txBody>
            <a:bodyPr lIns="50800" tIns="50800" rIns="50800" bIns="50800" rtlCol="0" anchor="ctr"/>
            <a:lstStyle/>
            <a:p>
              <a:pPr algn="ctr">
                <a:lnSpc>
                  <a:spcPts val="2952"/>
                </a:lnSpc>
              </a:pPr>
              <a:endParaRPr/>
            </a:p>
          </p:txBody>
        </p:sp>
      </p:grpSp>
      <p:grpSp>
        <p:nvGrpSpPr>
          <p:cNvPr id="18" name="Group 18"/>
          <p:cNvGrpSpPr/>
          <p:nvPr/>
        </p:nvGrpSpPr>
        <p:grpSpPr>
          <a:xfrm>
            <a:off x="15978647" y="-635794"/>
            <a:ext cx="3328988" cy="3328988"/>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80975" cap="sq">
              <a:solidFill>
                <a:srgbClr val="F79E67"/>
              </a:solidFill>
              <a:prstDash val="solid"/>
              <a:miter/>
            </a:ln>
          </p:spPr>
          <p:txBody>
            <a:bodyPr/>
            <a:lstStyle/>
            <a:p>
              <a:endParaRPr lang="nl-NL"/>
            </a:p>
          </p:txBody>
        </p:sp>
        <p:sp>
          <p:nvSpPr>
            <p:cNvPr id="20" name="TextBox 20"/>
            <p:cNvSpPr txBox="1"/>
            <p:nvPr/>
          </p:nvSpPr>
          <p:spPr>
            <a:xfrm>
              <a:off x="76200" y="66675"/>
              <a:ext cx="660400" cy="669925"/>
            </a:xfrm>
            <a:prstGeom prst="rect">
              <a:avLst/>
            </a:prstGeom>
          </p:spPr>
          <p:txBody>
            <a:bodyPr lIns="50800" tIns="50800" rIns="50800" bIns="50800" rtlCol="0" anchor="ctr"/>
            <a:lstStyle/>
            <a:p>
              <a:pPr algn="ctr">
                <a:lnSpc>
                  <a:spcPts val="2952"/>
                </a:lnSpc>
              </a:pP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AB1F2C"/>
        </a:solidFill>
        <a:effectLst/>
      </p:bgPr>
    </p:bg>
    <p:spTree>
      <p:nvGrpSpPr>
        <p:cNvPr id="1" name=""/>
        <p:cNvGrpSpPr/>
        <p:nvPr/>
      </p:nvGrpSpPr>
      <p:grpSpPr>
        <a:xfrm>
          <a:off x="0" y="0"/>
          <a:ext cx="0" cy="0"/>
          <a:chOff x="0" y="0"/>
          <a:chExt cx="0" cy="0"/>
        </a:xfrm>
      </p:grpSpPr>
      <p:sp>
        <p:nvSpPr>
          <p:cNvPr id="2" name="TextBox 2"/>
          <p:cNvSpPr txBox="1"/>
          <p:nvPr/>
        </p:nvSpPr>
        <p:spPr>
          <a:xfrm>
            <a:off x="3420481" y="3612123"/>
            <a:ext cx="3464423" cy="784225"/>
          </a:xfrm>
          <a:prstGeom prst="rect">
            <a:avLst/>
          </a:prstGeom>
        </p:spPr>
        <p:txBody>
          <a:bodyPr lIns="0" tIns="0" rIns="0" bIns="0" rtlCol="0" anchor="t">
            <a:spAutoFit/>
          </a:bodyPr>
          <a:lstStyle/>
          <a:p>
            <a:pPr marL="0" lvl="0" indent="0" algn="l">
              <a:lnSpc>
                <a:spcPts val="6799"/>
              </a:lnSpc>
              <a:spcBef>
                <a:spcPct val="0"/>
              </a:spcBef>
            </a:pPr>
            <a:r>
              <a:rPr lang="en-US" sz="3999" b="1" spc="235">
                <a:solidFill>
                  <a:srgbClr val="AB1F2C"/>
                </a:solidFill>
                <a:latin typeface="Montserrat Bold"/>
                <a:ea typeface="Montserrat Bold"/>
                <a:cs typeface="Montserrat Bold"/>
                <a:sym typeface="Montserrat Bold"/>
              </a:rPr>
              <a:t>EVALUATIE:</a:t>
            </a:r>
          </a:p>
        </p:txBody>
      </p:sp>
      <p:grpSp>
        <p:nvGrpSpPr>
          <p:cNvPr id="3" name="Group 3"/>
          <p:cNvGrpSpPr/>
          <p:nvPr/>
        </p:nvGrpSpPr>
        <p:grpSpPr>
          <a:xfrm>
            <a:off x="873669" y="2614783"/>
            <a:ext cx="9539868" cy="2985861"/>
            <a:chOff x="0" y="0"/>
            <a:chExt cx="2512558" cy="786400"/>
          </a:xfrm>
        </p:grpSpPr>
        <p:sp>
          <p:nvSpPr>
            <p:cNvPr id="4" name="Freeform 4"/>
            <p:cNvSpPr/>
            <p:nvPr/>
          </p:nvSpPr>
          <p:spPr>
            <a:xfrm>
              <a:off x="0" y="0"/>
              <a:ext cx="2512558" cy="786400"/>
            </a:xfrm>
            <a:custGeom>
              <a:avLst/>
              <a:gdLst/>
              <a:ahLst/>
              <a:cxnLst/>
              <a:rect l="l" t="t" r="r" b="b"/>
              <a:pathLst>
                <a:path w="2512558" h="786400">
                  <a:moveTo>
                    <a:pt x="41388" y="0"/>
                  </a:moveTo>
                  <a:lnTo>
                    <a:pt x="2471170" y="0"/>
                  </a:lnTo>
                  <a:cubicBezTo>
                    <a:pt x="2494028" y="0"/>
                    <a:pt x="2512558" y="18530"/>
                    <a:pt x="2512558" y="41388"/>
                  </a:cubicBezTo>
                  <a:lnTo>
                    <a:pt x="2512558" y="745011"/>
                  </a:lnTo>
                  <a:cubicBezTo>
                    <a:pt x="2512558" y="767869"/>
                    <a:pt x="2494028" y="786400"/>
                    <a:pt x="2471170" y="786400"/>
                  </a:cubicBezTo>
                  <a:lnTo>
                    <a:pt x="41388" y="786400"/>
                  </a:lnTo>
                  <a:cubicBezTo>
                    <a:pt x="18530" y="786400"/>
                    <a:pt x="0" y="767869"/>
                    <a:pt x="0" y="745011"/>
                  </a:cubicBezTo>
                  <a:lnTo>
                    <a:pt x="0" y="41388"/>
                  </a:lnTo>
                  <a:cubicBezTo>
                    <a:pt x="0" y="18530"/>
                    <a:pt x="18530" y="0"/>
                    <a:pt x="41388" y="0"/>
                  </a:cubicBezTo>
                  <a:close/>
                </a:path>
              </a:pathLst>
            </a:custGeom>
            <a:solidFill>
              <a:srgbClr val="FDFDFB"/>
            </a:solidFill>
          </p:spPr>
          <p:txBody>
            <a:bodyPr/>
            <a:lstStyle/>
            <a:p>
              <a:endParaRPr lang="nl-NL"/>
            </a:p>
          </p:txBody>
        </p:sp>
        <p:sp>
          <p:nvSpPr>
            <p:cNvPr id="5" name="TextBox 5"/>
            <p:cNvSpPr txBox="1"/>
            <p:nvPr/>
          </p:nvSpPr>
          <p:spPr>
            <a:xfrm>
              <a:off x="0" y="-9525"/>
              <a:ext cx="2512558" cy="795925"/>
            </a:xfrm>
            <a:prstGeom prst="rect">
              <a:avLst/>
            </a:prstGeom>
          </p:spPr>
          <p:txBody>
            <a:bodyPr lIns="50800" tIns="50800" rIns="50800" bIns="50800" rtlCol="0" anchor="ctr"/>
            <a:lstStyle/>
            <a:p>
              <a:pPr algn="ctr">
                <a:lnSpc>
                  <a:spcPts val="2952"/>
                </a:lnSpc>
              </a:pPr>
              <a:endParaRPr/>
            </a:p>
          </p:txBody>
        </p:sp>
      </p:grpSp>
      <p:grpSp>
        <p:nvGrpSpPr>
          <p:cNvPr id="6" name="Group 6"/>
          <p:cNvGrpSpPr/>
          <p:nvPr/>
        </p:nvGrpSpPr>
        <p:grpSpPr>
          <a:xfrm>
            <a:off x="873669" y="647404"/>
            <a:ext cx="11146904" cy="1700116"/>
            <a:chOff x="0" y="0"/>
            <a:chExt cx="2935810" cy="447767"/>
          </a:xfrm>
        </p:grpSpPr>
        <p:sp>
          <p:nvSpPr>
            <p:cNvPr id="7" name="Freeform 7"/>
            <p:cNvSpPr/>
            <p:nvPr/>
          </p:nvSpPr>
          <p:spPr>
            <a:xfrm>
              <a:off x="0" y="0"/>
              <a:ext cx="2935810" cy="447767"/>
            </a:xfrm>
            <a:custGeom>
              <a:avLst/>
              <a:gdLst/>
              <a:ahLst/>
              <a:cxnLst/>
              <a:rect l="l" t="t" r="r" b="b"/>
              <a:pathLst>
                <a:path w="2935810" h="447767">
                  <a:moveTo>
                    <a:pt x="35421" y="0"/>
                  </a:moveTo>
                  <a:lnTo>
                    <a:pt x="2900389" y="0"/>
                  </a:lnTo>
                  <a:cubicBezTo>
                    <a:pt x="2919951" y="0"/>
                    <a:pt x="2935810" y="15859"/>
                    <a:pt x="2935810" y="35421"/>
                  </a:cubicBezTo>
                  <a:lnTo>
                    <a:pt x="2935810" y="412346"/>
                  </a:lnTo>
                  <a:cubicBezTo>
                    <a:pt x="2935810" y="421740"/>
                    <a:pt x="2932078" y="430750"/>
                    <a:pt x="2925436" y="437392"/>
                  </a:cubicBezTo>
                  <a:cubicBezTo>
                    <a:pt x="2918793" y="444035"/>
                    <a:pt x="2909783" y="447767"/>
                    <a:pt x="2900389" y="447767"/>
                  </a:cubicBezTo>
                  <a:lnTo>
                    <a:pt x="35421" y="447767"/>
                  </a:lnTo>
                  <a:cubicBezTo>
                    <a:pt x="26027" y="447767"/>
                    <a:pt x="17017" y="444035"/>
                    <a:pt x="10375" y="437392"/>
                  </a:cubicBezTo>
                  <a:cubicBezTo>
                    <a:pt x="3732" y="430750"/>
                    <a:pt x="0" y="421740"/>
                    <a:pt x="0" y="412346"/>
                  </a:cubicBezTo>
                  <a:lnTo>
                    <a:pt x="0" y="35421"/>
                  </a:lnTo>
                  <a:cubicBezTo>
                    <a:pt x="0" y="26027"/>
                    <a:pt x="3732" y="17017"/>
                    <a:pt x="10375" y="10375"/>
                  </a:cubicBezTo>
                  <a:cubicBezTo>
                    <a:pt x="17017" y="3732"/>
                    <a:pt x="26027" y="0"/>
                    <a:pt x="35421" y="0"/>
                  </a:cubicBezTo>
                  <a:close/>
                </a:path>
              </a:pathLst>
            </a:custGeom>
            <a:solidFill>
              <a:srgbClr val="FDFDFB"/>
            </a:solidFill>
          </p:spPr>
          <p:txBody>
            <a:bodyPr/>
            <a:lstStyle/>
            <a:p>
              <a:endParaRPr lang="nl-NL"/>
            </a:p>
          </p:txBody>
        </p:sp>
        <p:sp>
          <p:nvSpPr>
            <p:cNvPr id="8" name="TextBox 8"/>
            <p:cNvSpPr txBox="1"/>
            <p:nvPr/>
          </p:nvSpPr>
          <p:spPr>
            <a:xfrm>
              <a:off x="0" y="-9525"/>
              <a:ext cx="2935810" cy="457292"/>
            </a:xfrm>
            <a:prstGeom prst="rect">
              <a:avLst/>
            </a:prstGeom>
          </p:spPr>
          <p:txBody>
            <a:bodyPr lIns="50800" tIns="50800" rIns="50800" bIns="50800" rtlCol="0" anchor="ctr"/>
            <a:lstStyle/>
            <a:p>
              <a:pPr algn="ctr">
                <a:lnSpc>
                  <a:spcPts val="2952"/>
                </a:lnSpc>
              </a:pPr>
              <a:endParaRPr/>
            </a:p>
          </p:txBody>
        </p:sp>
      </p:grpSp>
      <p:sp>
        <p:nvSpPr>
          <p:cNvPr id="9" name="AutoShape 9"/>
          <p:cNvSpPr/>
          <p:nvPr/>
        </p:nvSpPr>
        <p:spPr>
          <a:xfrm>
            <a:off x="2213753" y="8309253"/>
            <a:ext cx="5843703" cy="0"/>
          </a:xfrm>
          <a:prstGeom prst="line">
            <a:avLst/>
          </a:prstGeom>
          <a:ln w="19050" cap="flat">
            <a:solidFill>
              <a:srgbClr val="AB1F2C"/>
            </a:solidFill>
            <a:prstDash val="solid"/>
            <a:headEnd type="none" w="sm" len="sm"/>
            <a:tailEnd type="none" w="sm" len="sm"/>
          </a:ln>
        </p:spPr>
        <p:txBody>
          <a:bodyPr/>
          <a:lstStyle/>
          <a:p>
            <a:endParaRPr lang="nl-NL"/>
          </a:p>
        </p:txBody>
      </p:sp>
      <p:sp>
        <p:nvSpPr>
          <p:cNvPr id="10" name="Freeform 10"/>
          <p:cNvSpPr/>
          <p:nvPr/>
        </p:nvSpPr>
        <p:spPr>
          <a:xfrm>
            <a:off x="8057456" y="4094723"/>
            <a:ext cx="9461858" cy="7449063"/>
          </a:xfrm>
          <a:custGeom>
            <a:avLst/>
            <a:gdLst/>
            <a:ahLst/>
            <a:cxnLst/>
            <a:rect l="l" t="t" r="r" b="b"/>
            <a:pathLst>
              <a:path w="9461858" h="7449063">
                <a:moveTo>
                  <a:pt x="0" y="0"/>
                </a:moveTo>
                <a:lnTo>
                  <a:pt x="9461858" y="0"/>
                </a:lnTo>
                <a:lnTo>
                  <a:pt x="9461858" y="7449063"/>
                </a:lnTo>
                <a:lnTo>
                  <a:pt x="0" y="744906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11" name="TextBox 11"/>
          <p:cNvSpPr txBox="1"/>
          <p:nvPr/>
        </p:nvSpPr>
        <p:spPr>
          <a:xfrm>
            <a:off x="1311452" y="663545"/>
            <a:ext cx="11146904" cy="2498725"/>
          </a:xfrm>
          <a:prstGeom prst="rect">
            <a:avLst/>
          </a:prstGeom>
        </p:spPr>
        <p:txBody>
          <a:bodyPr lIns="0" tIns="0" rIns="0" bIns="0" rtlCol="0" anchor="t">
            <a:spAutoFit/>
          </a:bodyPr>
          <a:lstStyle/>
          <a:p>
            <a:pPr algn="l">
              <a:lnSpc>
                <a:spcPts val="6799"/>
              </a:lnSpc>
            </a:pPr>
            <a:r>
              <a:rPr lang="en-US" sz="3999" b="1" spc="235">
                <a:solidFill>
                  <a:srgbClr val="F79E67"/>
                </a:solidFill>
                <a:latin typeface="Montserrat Bold"/>
                <a:ea typeface="Montserrat Bold"/>
                <a:cs typeface="Montserrat Bold"/>
                <a:sym typeface="Montserrat Bold"/>
              </a:rPr>
              <a:t>TÓNLISTARSPURNINGAKEPPNI (ORKUGJAFI)</a:t>
            </a:r>
          </a:p>
          <a:p>
            <a:pPr marL="0" lvl="0" indent="0" algn="l">
              <a:lnSpc>
                <a:spcPts val="6799"/>
              </a:lnSpc>
              <a:spcBef>
                <a:spcPct val="0"/>
              </a:spcBef>
            </a:pPr>
            <a:endParaRPr lang="en-US" sz="3999" b="1" spc="235">
              <a:solidFill>
                <a:srgbClr val="F79E67"/>
              </a:solidFill>
              <a:latin typeface="Montserrat Bold"/>
              <a:ea typeface="Montserrat Bold"/>
              <a:cs typeface="Montserrat Bold"/>
              <a:sym typeface="Montserrat Bold"/>
            </a:endParaRPr>
          </a:p>
        </p:txBody>
      </p:sp>
      <p:sp>
        <p:nvSpPr>
          <p:cNvPr id="12" name="TextBox 12"/>
          <p:cNvSpPr txBox="1"/>
          <p:nvPr/>
        </p:nvSpPr>
        <p:spPr>
          <a:xfrm>
            <a:off x="1341418" y="3091815"/>
            <a:ext cx="8604370" cy="2604135"/>
          </a:xfrm>
          <a:prstGeom prst="rect">
            <a:avLst/>
          </a:prstGeom>
        </p:spPr>
        <p:txBody>
          <a:bodyPr lIns="0" tIns="0" rIns="0" bIns="0" rtlCol="0" anchor="t">
            <a:spAutoFit/>
          </a:bodyPr>
          <a:lstStyle/>
          <a:p>
            <a:pPr marL="690876" lvl="1" indent="-345438" algn="l">
              <a:lnSpc>
                <a:spcPts val="4415"/>
              </a:lnSpc>
              <a:buFont typeface="Arial"/>
              <a:buChar char="•"/>
            </a:pPr>
            <a:r>
              <a:rPr lang="en-US" sz="3199">
                <a:solidFill>
                  <a:srgbClr val="000000"/>
                </a:solidFill>
                <a:latin typeface="Montserrat"/>
                <a:ea typeface="Montserrat"/>
                <a:cs typeface="Montserrat"/>
                <a:sym typeface="Montserrat"/>
              </a:rPr>
              <a:t>Giskaðu á listamanninn og/eða titilinn á tónlistinni.</a:t>
            </a:r>
          </a:p>
          <a:p>
            <a:pPr marL="690876" lvl="1" indent="-345438" algn="l">
              <a:lnSpc>
                <a:spcPts val="4415"/>
              </a:lnSpc>
              <a:buFont typeface="Arial"/>
              <a:buChar char="•"/>
            </a:pPr>
            <a:r>
              <a:rPr lang="en-US" sz="3199">
                <a:solidFill>
                  <a:srgbClr val="000000"/>
                </a:solidFill>
                <a:latin typeface="Montserrat"/>
                <a:ea typeface="Montserrat"/>
                <a:cs typeface="Montserrat"/>
                <a:sym typeface="Montserrat"/>
              </a:rPr>
              <a:t>Smelltu </a:t>
            </a:r>
            <a:r>
              <a:rPr lang="en-US" sz="3199" u="sng">
                <a:solidFill>
                  <a:srgbClr val="000000"/>
                </a:solidFill>
                <a:latin typeface="Montserrat"/>
                <a:ea typeface="Montserrat"/>
                <a:cs typeface="Montserrat"/>
                <a:sym typeface="Montserrat"/>
                <a:hlinkClick r:id="rId4" tooltip="https://www.youtube.com/watch?v=3fVcOcqaXN4"/>
              </a:rPr>
              <a:t>HÉR</a:t>
            </a:r>
            <a:r>
              <a:rPr lang="en-US" sz="3199">
                <a:solidFill>
                  <a:srgbClr val="000000"/>
                </a:solidFill>
                <a:latin typeface="Montserrat"/>
                <a:ea typeface="Montserrat"/>
                <a:cs typeface="Montserrat"/>
                <a:sym typeface="Montserrat"/>
              </a:rPr>
              <a:t> fyrir tengilinn!</a:t>
            </a:r>
          </a:p>
          <a:p>
            <a:pPr algn="l">
              <a:lnSpc>
                <a:spcPts val="4415"/>
              </a:lnSpc>
            </a:pPr>
            <a:endParaRPr lang="en-US" sz="3199">
              <a:solidFill>
                <a:srgbClr val="000000"/>
              </a:solidFill>
              <a:latin typeface="Montserrat"/>
              <a:ea typeface="Montserrat"/>
              <a:cs typeface="Montserrat"/>
              <a:sym typeface="Montserrat"/>
            </a:endParaRPr>
          </a:p>
          <a:p>
            <a:pPr algn="l">
              <a:lnSpc>
                <a:spcPts val="3174"/>
              </a:lnSpc>
            </a:pPr>
            <a:endParaRPr lang="en-US" sz="3199">
              <a:solidFill>
                <a:srgbClr val="000000"/>
              </a:solidFill>
              <a:latin typeface="Montserrat"/>
              <a:ea typeface="Montserrat"/>
              <a:cs typeface="Montserrat"/>
              <a:sym typeface="Montserrat"/>
            </a:endParaRPr>
          </a:p>
        </p:txBody>
      </p:sp>
      <p:grpSp>
        <p:nvGrpSpPr>
          <p:cNvPr id="13" name="Group 13"/>
          <p:cNvGrpSpPr/>
          <p:nvPr/>
        </p:nvGrpSpPr>
        <p:grpSpPr>
          <a:xfrm>
            <a:off x="16412033" y="7269186"/>
            <a:ext cx="2214562" cy="2214562"/>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80975" cap="sq">
              <a:solidFill>
                <a:srgbClr val="F1F3E4"/>
              </a:solidFill>
              <a:prstDash val="solid"/>
              <a:miter/>
            </a:ln>
          </p:spPr>
          <p:txBody>
            <a:bodyPr/>
            <a:lstStyle/>
            <a:p>
              <a:endParaRPr lang="nl-NL"/>
            </a:p>
          </p:txBody>
        </p:sp>
        <p:sp>
          <p:nvSpPr>
            <p:cNvPr id="15" name="TextBox 15"/>
            <p:cNvSpPr txBox="1"/>
            <p:nvPr/>
          </p:nvSpPr>
          <p:spPr>
            <a:xfrm>
              <a:off x="76200" y="66675"/>
              <a:ext cx="660400" cy="669925"/>
            </a:xfrm>
            <a:prstGeom prst="rect">
              <a:avLst/>
            </a:prstGeom>
          </p:spPr>
          <p:txBody>
            <a:bodyPr lIns="50800" tIns="50800" rIns="50800" bIns="50800" rtlCol="0" anchor="ctr"/>
            <a:lstStyle/>
            <a:p>
              <a:pPr algn="ctr">
                <a:lnSpc>
                  <a:spcPts val="2952"/>
                </a:lnSpc>
              </a:pPr>
              <a:endParaRPr/>
            </a:p>
          </p:txBody>
        </p:sp>
      </p:grpSp>
      <p:grpSp>
        <p:nvGrpSpPr>
          <p:cNvPr id="16" name="Group 16"/>
          <p:cNvGrpSpPr/>
          <p:nvPr/>
        </p:nvGrpSpPr>
        <p:grpSpPr>
          <a:xfrm>
            <a:off x="-1385702" y="6154761"/>
            <a:ext cx="3328988" cy="3328988"/>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9E67"/>
            </a:solidFill>
          </p:spPr>
          <p:txBody>
            <a:bodyPr/>
            <a:lstStyle/>
            <a:p>
              <a:endParaRPr lang="nl-NL"/>
            </a:p>
          </p:txBody>
        </p:sp>
        <p:sp>
          <p:nvSpPr>
            <p:cNvPr id="18" name="TextBox 18"/>
            <p:cNvSpPr txBox="1"/>
            <p:nvPr/>
          </p:nvSpPr>
          <p:spPr>
            <a:xfrm>
              <a:off x="76200" y="66675"/>
              <a:ext cx="660400" cy="669925"/>
            </a:xfrm>
            <a:prstGeom prst="rect">
              <a:avLst/>
            </a:prstGeom>
          </p:spPr>
          <p:txBody>
            <a:bodyPr lIns="50800" tIns="50800" rIns="50800" bIns="50800" rtlCol="0" anchor="ctr"/>
            <a:lstStyle/>
            <a:p>
              <a:pPr algn="ctr">
                <a:lnSpc>
                  <a:spcPts val="2952"/>
                </a:lnSpc>
              </a:pPr>
              <a:endParaRPr/>
            </a:p>
          </p:txBody>
        </p:sp>
      </p:grpSp>
      <p:grpSp>
        <p:nvGrpSpPr>
          <p:cNvPr id="19" name="Group 19"/>
          <p:cNvGrpSpPr/>
          <p:nvPr/>
        </p:nvGrpSpPr>
        <p:grpSpPr>
          <a:xfrm>
            <a:off x="11730121" y="-317873"/>
            <a:ext cx="3328988" cy="3328988"/>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80975" cap="sq">
              <a:solidFill>
                <a:srgbClr val="F79E67"/>
              </a:solidFill>
              <a:prstDash val="solid"/>
              <a:miter/>
            </a:ln>
          </p:spPr>
          <p:txBody>
            <a:bodyPr/>
            <a:lstStyle/>
            <a:p>
              <a:endParaRPr lang="nl-NL"/>
            </a:p>
          </p:txBody>
        </p:sp>
        <p:sp>
          <p:nvSpPr>
            <p:cNvPr id="21" name="TextBox 21"/>
            <p:cNvSpPr txBox="1"/>
            <p:nvPr/>
          </p:nvSpPr>
          <p:spPr>
            <a:xfrm>
              <a:off x="76200" y="66675"/>
              <a:ext cx="660400" cy="669925"/>
            </a:xfrm>
            <a:prstGeom prst="rect">
              <a:avLst/>
            </a:prstGeom>
          </p:spPr>
          <p:txBody>
            <a:bodyPr lIns="50800" tIns="50800" rIns="50800" bIns="50800" rtlCol="0" anchor="ctr"/>
            <a:lstStyle/>
            <a:p>
              <a:pPr algn="ctr">
                <a:lnSpc>
                  <a:spcPts val="2952"/>
                </a:lnSpc>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B1F2C"/>
        </a:solidFill>
        <a:effectLst/>
      </p:bgPr>
    </p:bg>
    <p:spTree>
      <p:nvGrpSpPr>
        <p:cNvPr id="1" name=""/>
        <p:cNvGrpSpPr/>
        <p:nvPr/>
      </p:nvGrpSpPr>
      <p:grpSpPr>
        <a:xfrm>
          <a:off x="0" y="0"/>
          <a:ext cx="0" cy="0"/>
          <a:chOff x="0" y="0"/>
          <a:chExt cx="0" cy="0"/>
        </a:xfrm>
      </p:grpSpPr>
      <p:grpSp>
        <p:nvGrpSpPr>
          <p:cNvPr id="2" name="Group 2"/>
          <p:cNvGrpSpPr/>
          <p:nvPr/>
        </p:nvGrpSpPr>
        <p:grpSpPr>
          <a:xfrm>
            <a:off x="1007122" y="1028700"/>
            <a:ext cx="8620259" cy="2766208"/>
            <a:chOff x="0" y="0"/>
            <a:chExt cx="2270356" cy="728549"/>
          </a:xfrm>
        </p:grpSpPr>
        <p:sp>
          <p:nvSpPr>
            <p:cNvPr id="3" name="Freeform 3"/>
            <p:cNvSpPr/>
            <p:nvPr/>
          </p:nvSpPr>
          <p:spPr>
            <a:xfrm>
              <a:off x="0" y="0"/>
              <a:ext cx="2270356" cy="728549"/>
            </a:xfrm>
            <a:custGeom>
              <a:avLst/>
              <a:gdLst/>
              <a:ahLst/>
              <a:cxnLst/>
              <a:rect l="l" t="t" r="r" b="b"/>
              <a:pathLst>
                <a:path w="2270356" h="728549">
                  <a:moveTo>
                    <a:pt x="45803" y="0"/>
                  </a:moveTo>
                  <a:lnTo>
                    <a:pt x="2224553" y="0"/>
                  </a:lnTo>
                  <a:cubicBezTo>
                    <a:pt x="2236700" y="0"/>
                    <a:pt x="2248351" y="4826"/>
                    <a:pt x="2256941" y="13416"/>
                  </a:cubicBezTo>
                  <a:cubicBezTo>
                    <a:pt x="2265531" y="22005"/>
                    <a:pt x="2270356" y="33656"/>
                    <a:pt x="2270356" y="45803"/>
                  </a:cubicBezTo>
                  <a:lnTo>
                    <a:pt x="2270356" y="682745"/>
                  </a:lnTo>
                  <a:cubicBezTo>
                    <a:pt x="2270356" y="708042"/>
                    <a:pt x="2249849" y="728549"/>
                    <a:pt x="2224553" y="728549"/>
                  </a:cubicBezTo>
                  <a:lnTo>
                    <a:pt x="45803" y="728549"/>
                  </a:lnTo>
                  <a:cubicBezTo>
                    <a:pt x="20507" y="728549"/>
                    <a:pt x="0" y="708042"/>
                    <a:pt x="0" y="682745"/>
                  </a:cubicBezTo>
                  <a:lnTo>
                    <a:pt x="0" y="45803"/>
                  </a:lnTo>
                  <a:cubicBezTo>
                    <a:pt x="0" y="20507"/>
                    <a:pt x="20507" y="0"/>
                    <a:pt x="45803" y="0"/>
                  </a:cubicBezTo>
                  <a:close/>
                </a:path>
              </a:pathLst>
            </a:custGeom>
            <a:solidFill>
              <a:srgbClr val="FDFDFB"/>
            </a:solidFill>
          </p:spPr>
          <p:txBody>
            <a:bodyPr/>
            <a:lstStyle/>
            <a:p>
              <a:endParaRPr lang="nl-NL"/>
            </a:p>
          </p:txBody>
        </p:sp>
        <p:sp>
          <p:nvSpPr>
            <p:cNvPr id="4" name="TextBox 4"/>
            <p:cNvSpPr txBox="1"/>
            <p:nvPr/>
          </p:nvSpPr>
          <p:spPr>
            <a:xfrm>
              <a:off x="0" y="-9525"/>
              <a:ext cx="2270356" cy="738074"/>
            </a:xfrm>
            <a:prstGeom prst="rect">
              <a:avLst/>
            </a:prstGeom>
          </p:spPr>
          <p:txBody>
            <a:bodyPr lIns="50800" tIns="50800" rIns="50800" bIns="50800" rtlCol="0" anchor="ctr"/>
            <a:lstStyle/>
            <a:p>
              <a:pPr algn="ctr">
                <a:lnSpc>
                  <a:spcPts val="2952"/>
                </a:lnSpc>
              </a:pPr>
              <a:endParaRPr/>
            </a:p>
          </p:txBody>
        </p:sp>
      </p:grpSp>
      <p:sp>
        <p:nvSpPr>
          <p:cNvPr id="5" name="TextBox 5"/>
          <p:cNvSpPr txBox="1"/>
          <p:nvPr/>
        </p:nvSpPr>
        <p:spPr>
          <a:xfrm>
            <a:off x="1660820" y="1296182"/>
            <a:ext cx="7312864" cy="1641475"/>
          </a:xfrm>
          <a:prstGeom prst="rect">
            <a:avLst/>
          </a:prstGeom>
        </p:spPr>
        <p:txBody>
          <a:bodyPr lIns="0" tIns="0" rIns="0" bIns="0" rtlCol="0" anchor="t">
            <a:spAutoFit/>
          </a:bodyPr>
          <a:lstStyle/>
          <a:p>
            <a:pPr algn="l">
              <a:lnSpc>
                <a:spcPts val="6799"/>
              </a:lnSpc>
            </a:pPr>
            <a:r>
              <a:rPr lang="en-US" sz="3999" b="1" spc="235">
                <a:solidFill>
                  <a:srgbClr val="F79E67"/>
                </a:solidFill>
                <a:latin typeface="Montserrat Bold"/>
                <a:ea typeface="Montserrat Bold"/>
                <a:cs typeface="Montserrat Bold"/>
                <a:sym typeface="Montserrat Bold"/>
              </a:rPr>
              <a:t>MAT Á FYRRI KENNSLU:</a:t>
            </a:r>
          </a:p>
          <a:p>
            <a:pPr marL="0" lvl="0" indent="0" algn="l">
              <a:lnSpc>
                <a:spcPts val="6799"/>
              </a:lnSpc>
              <a:spcBef>
                <a:spcPct val="0"/>
              </a:spcBef>
            </a:pPr>
            <a:endParaRPr lang="en-US" sz="3999" b="1" spc="235">
              <a:solidFill>
                <a:srgbClr val="F79E67"/>
              </a:solidFill>
              <a:latin typeface="Montserrat Bold"/>
              <a:ea typeface="Montserrat Bold"/>
              <a:cs typeface="Montserrat Bold"/>
              <a:sym typeface="Montserrat Bold"/>
            </a:endParaRPr>
          </a:p>
        </p:txBody>
      </p:sp>
      <p:sp>
        <p:nvSpPr>
          <p:cNvPr id="6" name="TextBox 6"/>
          <p:cNvSpPr txBox="1"/>
          <p:nvPr/>
        </p:nvSpPr>
        <p:spPr>
          <a:xfrm>
            <a:off x="1657239" y="2512671"/>
            <a:ext cx="7970142" cy="1695450"/>
          </a:xfrm>
          <a:prstGeom prst="rect">
            <a:avLst/>
          </a:prstGeom>
        </p:spPr>
        <p:txBody>
          <a:bodyPr lIns="0" tIns="0" rIns="0" bIns="0" rtlCol="0" anchor="t">
            <a:spAutoFit/>
          </a:bodyPr>
          <a:lstStyle/>
          <a:p>
            <a:pPr marL="539749" lvl="1" indent="-269875" algn="l">
              <a:lnSpc>
                <a:spcPts val="3449"/>
              </a:lnSpc>
              <a:buFont typeface="Arial"/>
              <a:buChar char="•"/>
            </a:pPr>
            <a:r>
              <a:rPr lang="en-US" sz="2499">
                <a:solidFill>
                  <a:srgbClr val="000000"/>
                </a:solidFill>
                <a:latin typeface="Montserrat"/>
                <a:ea typeface="Montserrat"/>
                <a:cs typeface="Montserrat"/>
                <a:sym typeface="Montserrat"/>
              </a:rPr>
              <a:t>Hvernig gekk með verkefnin?</a:t>
            </a:r>
          </a:p>
          <a:p>
            <a:pPr algn="l">
              <a:lnSpc>
                <a:spcPts val="3449"/>
              </a:lnSpc>
            </a:pPr>
            <a:endParaRPr lang="en-US" sz="2499">
              <a:solidFill>
                <a:srgbClr val="000000"/>
              </a:solidFill>
              <a:latin typeface="Montserrat"/>
              <a:ea typeface="Montserrat"/>
              <a:cs typeface="Montserrat"/>
              <a:sym typeface="Montserrat"/>
            </a:endParaRPr>
          </a:p>
          <a:p>
            <a:pPr algn="l">
              <a:lnSpc>
                <a:spcPts val="3449"/>
              </a:lnSpc>
            </a:pPr>
            <a:endParaRPr lang="en-US" sz="2499">
              <a:solidFill>
                <a:srgbClr val="000000"/>
              </a:solidFill>
              <a:latin typeface="Montserrat"/>
              <a:ea typeface="Montserrat"/>
              <a:cs typeface="Montserrat"/>
              <a:sym typeface="Montserrat"/>
            </a:endParaRPr>
          </a:p>
          <a:p>
            <a:pPr algn="l">
              <a:lnSpc>
                <a:spcPts val="3449"/>
              </a:lnSpc>
            </a:pPr>
            <a:endParaRPr lang="en-US" sz="2499">
              <a:solidFill>
                <a:srgbClr val="000000"/>
              </a:solidFill>
              <a:latin typeface="Montserrat"/>
              <a:ea typeface="Montserrat"/>
              <a:cs typeface="Montserrat"/>
              <a:sym typeface="Montserrat"/>
            </a:endParaRPr>
          </a:p>
        </p:txBody>
      </p:sp>
      <p:sp>
        <p:nvSpPr>
          <p:cNvPr id="7" name="Freeform 7"/>
          <p:cNvSpPr/>
          <p:nvPr/>
        </p:nvSpPr>
        <p:spPr>
          <a:xfrm>
            <a:off x="9888576" y="3794908"/>
            <a:ext cx="8399424" cy="6299568"/>
          </a:xfrm>
          <a:custGeom>
            <a:avLst/>
            <a:gdLst/>
            <a:ahLst/>
            <a:cxnLst/>
            <a:rect l="l" t="t" r="r" b="b"/>
            <a:pathLst>
              <a:path w="8399424" h="6299568">
                <a:moveTo>
                  <a:pt x="0" y="0"/>
                </a:moveTo>
                <a:lnTo>
                  <a:pt x="8399424" y="0"/>
                </a:lnTo>
                <a:lnTo>
                  <a:pt x="8399424" y="6299567"/>
                </a:lnTo>
                <a:lnTo>
                  <a:pt x="0" y="6299567"/>
                </a:lnTo>
                <a:lnTo>
                  <a:pt x="0" y="0"/>
                </a:lnTo>
                <a:close/>
              </a:path>
            </a:pathLst>
          </a:custGeom>
          <a:blipFill>
            <a:blip r:embed="rId2"/>
            <a:stretch>
              <a:fillRect/>
            </a:stretch>
          </a:blipFill>
        </p:spPr>
        <p:txBody>
          <a:bodyPr/>
          <a:lstStyle/>
          <a:p>
            <a:endParaRPr lang="nl-NL"/>
          </a:p>
        </p:txBody>
      </p:sp>
      <p:grpSp>
        <p:nvGrpSpPr>
          <p:cNvPr id="8" name="Group 8"/>
          <p:cNvGrpSpPr/>
          <p:nvPr/>
        </p:nvGrpSpPr>
        <p:grpSpPr>
          <a:xfrm>
            <a:off x="15044738" y="1714952"/>
            <a:ext cx="2214562" cy="2214562"/>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80975" cap="sq">
              <a:solidFill>
                <a:srgbClr val="F1F3E4"/>
              </a:solidFill>
              <a:prstDash val="solid"/>
              <a:miter/>
            </a:ln>
          </p:spPr>
          <p:txBody>
            <a:bodyPr/>
            <a:lstStyle/>
            <a:p>
              <a:endParaRPr lang="nl-NL"/>
            </a:p>
          </p:txBody>
        </p:sp>
        <p:sp>
          <p:nvSpPr>
            <p:cNvPr id="10" name="TextBox 10"/>
            <p:cNvSpPr txBox="1"/>
            <p:nvPr/>
          </p:nvSpPr>
          <p:spPr>
            <a:xfrm>
              <a:off x="76200" y="66675"/>
              <a:ext cx="660400" cy="669925"/>
            </a:xfrm>
            <a:prstGeom prst="rect">
              <a:avLst/>
            </a:prstGeom>
          </p:spPr>
          <p:txBody>
            <a:bodyPr lIns="50800" tIns="50800" rIns="50800" bIns="50800" rtlCol="0" anchor="ctr"/>
            <a:lstStyle/>
            <a:p>
              <a:pPr algn="ctr">
                <a:lnSpc>
                  <a:spcPts val="2952"/>
                </a:lnSpc>
              </a:pPr>
              <a:endParaRPr/>
            </a:p>
          </p:txBody>
        </p:sp>
      </p:grpSp>
      <p:grpSp>
        <p:nvGrpSpPr>
          <p:cNvPr id="11" name="Group 11"/>
          <p:cNvGrpSpPr/>
          <p:nvPr/>
        </p:nvGrpSpPr>
        <p:grpSpPr>
          <a:xfrm>
            <a:off x="7305609" y="3794908"/>
            <a:ext cx="3328988" cy="3328988"/>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9E67"/>
            </a:solidFill>
          </p:spPr>
          <p:txBody>
            <a:bodyPr/>
            <a:lstStyle/>
            <a:p>
              <a:endParaRPr lang="nl-NL"/>
            </a:p>
          </p:txBody>
        </p:sp>
        <p:sp>
          <p:nvSpPr>
            <p:cNvPr id="13" name="TextBox 13"/>
            <p:cNvSpPr txBox="1"/>
            <p:nvPr/>
          </p:nvSpPr>
          <p:spPr>
            <a:xfrm>
              <a:off x="76200" y="66675"/>
              <a:ext cx="660400" cy="669925"/>
            </a:xfrm>
            <a:prstGeom prst="rect">
              <a:avLst/>
            </a:prstGeom>
          </p:spPr>
          <p:txBody>
            <a:bodyPr lIns="50800" tIns="50800" rIns="50800" bIns="50800" rtlCol="0" anchor="ctr"/>
            <a:lstStyle/>
            <a:p>
              <a:pPr algn="ctr">
                <a:lnSpc>
                  <a:spcPts val="2952"/>
                </a:lnSpc>
              </a:pPr>
              <a:endParaRPr/>
            </a:p>
          </p:txBody>
        </p:sp>
      </p:grpSp>
      <p:grpSp>
        <p:nvGrpSpPr>
          <p:cNvPr id="14" name="Group 14"/>
          <p:cNvGrpSpPr/>
          <p:nvPr/>
        </p:nvGrpSpPr>
        <p:grpSpPr>
          <a:xfrm>
            <a:off x="15759418" y="50459"/>
            <a:ext cx="3328988" cy="3328988"/>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80975" cap="sq">
              <a:solidFill>
                <a:srgbClr val="F79E67"/>
              </a:solidFill>
              <a:prstDash val="solid"/>
              <a:miter/>
            </a:ln>
          </p:spPr>
          <p:txBody>
            <a:bodyPr/>
            <a:lstStyle/>
            <a:p>
              <a:endParaRPr lang="nl-NL"/>
            </a:p>
          </p:txBody>
        </p:sp>
        <p:sp>
          <p:nvSpPr>
            <p:cNvPr id="16" name="TextBox 16"/>
            <p:cNvSpPr txBox="1"/>
            <p:nvPr/>
          </p:nvSpPr>
          <p:spPr>
            <a:xfrm>
              <a:off x="76200" y="66675"/>
              <a:ext cx="660400" cy="669925"/>
            </a:xfrm>
            <a:prstGeom prst="rect">
              <a:avLst/>
            </a:prstGeom>
          </p:spPr>
          <p:txBody>
            <a:bodyPr lIns="50800" tIns="50800" rIns="50800" bIns="50800" rtlCol="0" anchor="ctr"/>
            <a:lstStyle/>
            <a:p>
              <a:pPr algn="ctr">
                <a:lnSpc>
                  <a:spcPts val="2952"/>
                </a:lnSpc>
              </a:pP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AB1F2C"/>
        </a:solidFill>
        <a:effectLst/>
      </p:bgPr>
    </p:bg>
    <p:spTree>
      <p:nvGrpSpPr>
        <p:cNvPr id="1" name=""/>
        <p:cNvGrpSpPr/>
        <p:nvPr/>
      </p:nvGrpSpPr>
      <p:grpSpPr>
        <a:xfrm>
          <a:off x="0" y="0"/>
          <a:ext cx="0" cy="0"/>
          <a:chOff x="0" y="0"/>
          <a:chExt cx="0" cy="0"/>
        </a:xfrm>
      </p:grpSpPr>
      <p:sp>
        <p:nvSpPr>
          <p:cNvPr id="2" name="TextBox 2"/>
          <p:cNvSpPr txBox="1"/>
          <p:nvPr/>
        </p:nvSpPr>
        <p:spPr>
          <a:xfrm>
            <a:off x="3420481" y="3612123"/>
            <a:ext cx="3464423" cy="784225"/>
          </a:xfrm>
          <a:prstGeom prst="rect">
            <a:avLst/>
          </a:prstGeom>
        </p:spPr>
        <p:txBody>
          <a:bodyPr lIns="0" tIns="0" rIns="0" bIns="0" rtlCol="0" anchor="t">
            <a:spAutoFit/>
          </a:bodyPr>
          <a:lstStyle/>
          <a:p>
            <a:pPr marL="0" lvl="0" indent="0" algn="l">
              <a:lnSpc>
                <a:spcPts val="6799"/>
              </a:lnSpc>
              <a:spcBef>
                <a:spcPct val="0"/>
              </a:spcBef>
            </a:pPr>
            <a:r>
              <a:rPr lang="en-US" sz="3999" b="1" spc="235">
                <a:solidFill>
                  <a:srgbClr val="AB1F2C"/>
                </a:solidFill>
                <a:latin typeface="Montserrat Bold"/>
                <a:ea typeface="Montserrat Bold"/>
                <a:cs typeface="Montserrat Bold"/>
                <a:sym typeface="Montserrat Bold"/>
              </a:rPr>
              <a:t>EVALUATIE:</a:t>
            </a:r>
          </a:p>
        </p:txBody>
      </p:sp>
      <p:grpSp>
        <p:nvGrpSpPr>
          <p:cNvPr id="3" name="Group 3"/>
          <p:cNvGrpSpPr/>
          <p:nvPr/>
        </p:nvGrpSpPr>
        <p:grpSpPr>
          <a:xfrm>
            <a:off x="7187827" y="2798963"/>
            <a:ext cx="9539868" cy="1597385"/>
            <a:chOff x="0" y="0"/>
            <a:chExt cx="2512558" cy="420711"/>
          </a:xfrm>
        </p:grpSpPr>
        <p:sp>
          <p:nvSpPr>
            <p:cNvPr id="4" name="Freeform 4"/>
            <p:cNvSpPr/>
            <p:nvPr/>
          </p:nvSpPr>
          <p:spPr>
            <a:xfrm>
              <a:off x="0" y="0"/>
              <a:ext cx="2512558" cy="420711"/>
            </a:xfrm>
            <a:custGeom>
              <a:avLst/>
              <a:gdLst/>
              <a:ahLst/>
              <a:cxnLst/>
              <a:rect l="l" t="t" r="r" b="b"/>
              <a:pathLst>
                <a:path w="2512558" h="420711">
                  <a:moveTo>
                    <a:pt x="41388" y="0"/>
                  </a:moveTo>
                  <a:lnTo>
                    <a:pt x="2471170" y="0"/>
                  </a:lnTo>
                  <a:cubicBezTo>
                    <a:pt x="2494028" y="0"/>
                    <a:pt x="2512558" y="18530"/>
                    <a:pt x="2512558" y="41388"/>
                  </a:cubicBezTo>
                  <a:lnTo>
                    <a:pt x="2512558" y="379322"/>
                  </a:lnTo>
                  <a:cubicBezTo>
                    <a:pt x="2512558" y="402180"/>
                    <a:pt x="2494028" y="420711"/>
                    <a:pt x="2471170" y="420711"/>
                  </a:cubicBezTo>
                  <a:lnTo>
                    <a:pt x="41388" y="420711"/>
                  </a:lnTo>
                  <a:cubicBezTo>
                    <a:pt x="18530" y="420711"/>
                    <a:pt x="0" y="402180"/>
                    <a:pt x="0" y="379322"/>
                  </a:cubicBezTo>
                  <a:lnTo>
                    <a:pt x="0" y="41388"/>
                  </a:lnTo>
                  <a:cubicBezTo>
                    <a:pt x="0" y="18530"/>
                    <a:pt x="18530" y="0"/>
                    <a:pt x="41388" y="0"/>
                  </a:cubicBezTo>
                  <a:close/>
                </a:path>
              </a:pathLst>
            </a:custGeom>
            <a:solidFill>
              <a:srgbClr val="FDFDFB"/>
            </a:solidFill>
          </p:spPr>
          <p:txBody>
            <a:bodyPr/>
            <a:lstStyle/>
            <a:p>
              <a:endParaRPr lang="nl-NL"/>
            </a:p>
          </p:txBody>
        </p:sp>
        <p:sp>
          <p:nvSpPr>
            <p:cNvPr id="5" name="TextBox 5"/>
            <p:cNvSpPr txBox="1"/>
            <p:nvPr/>
          </p:nvSpPr>
          <p:spPr>
            <a:xfrm>
              <a:off x="0" y="-9525"/>
              <a:ext cx="2512558" cy="430236"/>
            </a:xfrm>
            <a:prstGeom prst="rect">
              <a:avLst/>
            </a:prstGeom>
          </p:spPr>
          <p:txBody>
            <a:bodyPr lIns="50800" tIns="50800" rIns="50800" bIns="50800" rtlCol="0" anchor="ctr"/>
            <a:lstStyle/>
            <a:p>
              <a:pPr algn="ctr">
                <a:lnSpc>
                  <a:spcPts val="2952"/>
                </a:lnSpc>
              </a:pPr>
              <a:endParaRPr/>
            </a:p>
          </p:txBody>
        </p:sp>
      </p:grpSp>
      <p:grpSp>
        <p:nvGrpSpPr>
          <p:cNvPr id="6" name="Group 6"/>
          <p:cNvGrpSpPr/>
          <p:nvPr/>
        </p:nvGrpSpPr>
        <p:grpSpPr>
          <a:xfrm>
            <a:off x="7187827" y="1028700"/>
            <a:ext cx="5675535" cy="1524901"/>
            <a:chOff x="0" y="0"/>
            <a:chExt cx="1494791" cy="401620"/>
          </a:xfrm>
        </p:grpSpPr>
        <p:sp>
          <p:nvSpPr>
            <p:cNvPr id="7" name="Freeform 7"/>
            <p:cNvSpPr/>
            <p:nvPr/>
          </p:nvSpPr>
          <p:spPr>
            <a:xfrm>
              <a:off x="0" y="0"/>
              <a:ext cx="1494791" cy="401620"/>
            </a:xfrm>
            <a:custGeom>
              <a:avLst/>
              <a:gdLst/>
              <a:ahLst/>
              <a:cxnLst/>
              <a:rect l="l" t="t" r="r" b="b"/>
              <a:pathLst>
                <a:path w="1494791" h="401620">
                  <a:moveTo>
                    <a:pt x="69568" y="0"/>
                  </a:moveTo>
                  <a:lnTo>
                    <a:pt x="1425223" y="0"/>
                  </a:lnTo>
                  <a:cubicBezTo>
                    <a:pt x="1443673" y="0"/>
                    <a:pt x="1461368" y="7330"/>
                    <a:pt x="1474415" y="20376"/>
                  </a:cubicBezTo>
                  <a:cubicBezTo>
                    <a:pt x="1487462" y="33423"/>
                    <a:pt x="1494791" y="51118"/>
                    <a:pt x="1494791" y="69568"/>
                  </a:cubicBezTo>
                  <a:lnTo>
                    <a:pt x="1494791" y="332052"/>
                  </a:lnTo>
                  <a:cubicBezTo>
                    <a:pt x="1494791" y="350502"/>
                    <a:pt x="1487462" y="368197"/>
                    <a:pt x="1474415" y="381244"/>
                  </a:cubicBezTo>
                  <a:cubicBezTo>
                    <a:pt x="1461368" y="394291"/>
                    <a:pt x="1443673" y="401620"/>
                    <a:pt x="1425223" y="401620"/>
                  </a:cubicBezTo>
                  <a:lnTo>
                    <a:pt x="69568" y="401620"/>
                  </a:lnTo>
                  <a:cubicBezTo>
                    <a:pt x="51118" y="401620"/>
                    <a:pt x="33423" y="394291"/>
                    <a:pt x="20376" y="381244"/>
                  </a:cubicBezTo>
                  <a:cubicBezTo>
                    <a:pt x="7330" y="368197"/>
                    <a:pt x="0" y="350502"/>
                    <a:pt x="0" y="332052"/>
                  </a:cubicBezTo>
                  <a:lnTo>
                    <a:pt x="0" y="69568"/>
                  </a:lnTo>
                  <a:cubicBezTo>
                    <a:pt x="0" y="51118"/>
                    <a:pt x="7330" y="33423"/>
                    <a:pt x="20376" y="20376"/>
                  </a:cubicBezTo>
                  <a:cubicBezTo>
                    <a:pt x="33423" y="7330"/>
                    <a:pt x="51118" y="0"/>
                    <a:pt x="69568" y="0"/>
                  </a:cubicBezTo>
                  <a:close/>
                </a:path>
              </a:pathLst>
            </a:custGeom>
            <a:solidFill>
              <a:srgbClr val="FDFDFB"/>
            </a:solidFill>
          </p:spPr>
          <p:txBody>
            <a:bodyPr/>
            <a:lstStyle/>
            <a:p>
              <a:endParaRPr lang="nl-NL"/>
            </a:p>
          </p:txBody>
        </p:sp>
        <p:sp>
          <p:nvSpPr>
            <p:cNvPr id="8" name="TextBox 8"/>
            <p:cNvSpPr txBox="1"/>
            <p:nvPr/>
          </p:nvSpPr>
          <p:spPr>
            <a:xfrm>
              <a:off x="0" y="-9525"/>
              <a:ext cx="1494791" cy="411145"/>
            </a:xfrm>
            <a:prstGeom prst="rect">
              <a:avLst/>
            </a:prstGeom>
          </p:spPr>
          <p:txBody>
            <a:bodyPr lIns="50800" tIns="50800" rIns="50800" bIns="50800" rtlCol="0" anchor="ctr"/>
            <a:lstStyle/>
            <a:p>
              <a:pPr algn="ctr">
                <a:lnSpc>
                  <a:spcPts val="2952"/>
                </a:lnSpc>
              </a:pPr>
              <a:endParaRPr/>
            </a:p>
          </p:txBody>
        </p:sp>
      </p:grpSp>
      <p:sp>
        <p:nvSpPr>
          <p:cNvPr id="9" name="AutoShape 9"/>
          <p:cNvSpPr/>
          <p:nvPr/>
        </p:nvSpPr>
        <p:spPr>
          <a:xfrm>
            <a:off x="2213753" y="8309253"/>
            <a:ext cx="5843703" cy="0"/>
          </a:xfrm>
          <a:prstGeom prst="line">
            <a:avLst/>
          </a:prstGeom>
          <a:ln w="19050" cap="flat">
            <a:solidFill>
              <a:srgbClr val="AB1F2C"/>
            </a:solidFill>
            <a:prstDash val="solid"/>
            <a:headEnd type="none" w="sm" len="sm"/>
            <a:tailEnd type="none" w="sm" len="sm"/>
          </a:ln>
        </p:spPr>
        <p:txBody>
          <a:bodyPr/>
          <a:lstStyle/>
          <a:p>
            <a:endParaRPr lang="nl-NL"/>
          </a:p>
        </p:txBody>
      </p:sp>
      <p:grpSp>
        <p:nvGrpSpPr>
          <p:cNvPr id="10" name="Group 10"/>
          <p:cNvGrpSpPr/>
          <p:nvPr/>
        </p:nvGrpSpPr>
        <p:grpSpPr>
          <a:xfrm>
            <a:off x="1028700" y="8871228"/>
            <a:ext cx="9539868" cy="1837860"/>
            <a:chOff x="0" y="0"/>
            <a:chExt cx="2512558" cy="484046"/>
          </a:xfrm>
        </p:grpSpPr>
        <p:sp>
          <p:nvSpPr>
            <p:cNvPr id="11" name="Freeform 11"/>
            <p:cNvSpPr/>
            <p:nvPr/>
          </p:nvSpPr>
          <p:spPr>
            <a:xfrm>
              <a:off x="0" y="0"/>
              <a:ext cx="2512558" cy="484046"/>
            </a:xfrm>
            <a:custGeom>
              <a:avLst/>
              <a:gdLst/>
              <a:ahLst/>
              <a:cxnLst/>
              <a:rect l="l" t="t" r="r" b="b"/>
              <a:pathLst>
                <a:path w="2512558" h="484046">
                  <a:moveTo>
                    <a:pt x="41388" y="0"/>
                  </a:moveTo>
                  <a:lnTo>
                    <a:pt x="2471170" y="0"/>
                  </a:lnTo>
                  <a:cubicBezTo>
                    <a:pt x="2494028" y="0"/>
                    <a:pt x="2512558" y="18530"/>
                    <a:pt x="2512558" y="41388"/>
                  </a:cubicBezTo>
                  <a:lnTo>
                    <a:pt x="2512558" y="442657"/>
                  </a:lnTo>
                  <a:cubicBezTo>
                    <a:pt x="2512558" y="465515"/>
                    <a:pt x="2494028" y="484046"/>
                    <a:pt x="2471170" y="484046"/>
                  </a:cubicBezTo>
                  <a:lnTo>
                    <a:pt x="41388" y="484046"/>
                  </a:lnTo>
                  <a:cubicBezTo>
                    <a:pt x="18530" y="484046"/>
                    <a:pt x="0" y="465515"/>
                    <a:pt x="0" y="442657"/>
                  </a:cubicBezTo>
                  <a:lnTo>
                    <a:pt x="0" y="41388"/>
                  </a:lnTo>
                  <a:cubicBezTo>
                    <a:pt x="0" y="18530"/>
                    <a:pt x="18530" y="0"/>
                    <a:pt x="41388" y="0"/>
                  </a:cubicBezTo>
                  <a:close/>
                </a:path>
              </a:pathLst>
            </a:custGeom>
            <a:solidFill>
              <a:srgbClr val="FDFDFB"/>
            </a:solidFill>
          </p:spPr>
          <p:txBody>
            <a:bodyPr/>
            <a:lstStyle/>
            <a:p>
              <a:endParaRPr lang="nl-NL"/>
            </a:p>
          </p:txBody>
        </p:sp>
        <p:sp>
          <p:nvSpPr>
            <p:cNvPr id="12" name="TextBox 12"/>
            <p:cNvSpPr txBox="1"/>
            <p:nvPr/>
          </p:nvSpPr>
          <p:spPr>
            <a:xfrm>
              <a:off x="0" y="-9525"/>
              <a:ext cx="2512558" cy="493571"/>
            </a:xfrm>
            <a:prstGeom prst="rect">
              <a:avLst/>
            </a:prstGeom>
          </p:spPr>
          <p:txBody>
            <a:bodyPr lIns="50800" tIns="50800" rIns="50800" bIns="50800" rtlCol="0" anchor="ctr"/>
            <a:lstStyle/>
            <a:p>
              <a:pPr algn="ctr">
                <a:lnSpc>
                  <a:spcPts val="2952"/>
                </a:lnSpc>
              </a:pPr>
              <a:endParaRPr/>
            </a:p>
          </p:txBody>
        </p:sp>
      </p:grpSp>
      <p:sp>
        <p:nvSpPr>
          <p:cNvPr id="13" name="Freeform 13"/>
          <p:cNvSpPr/>
          <p:nvPr/>
        </p:nvSpPr>
        <p:spPr>
          <a:xfrm>
            <a:off x="1373473" y="9214354"/>
            <a:ext cx="8850322" cy="732510"/>
          </a:xfrm>
          <a:custGeom>
            <a:avLst/>
            <a:gdLst/>
            <a:ahLst/>
            <a:cxnLst/>
            <a:rect l="l" t="t" r="r" b="b"/>
            <a:pathLst>
              <a:path w="8850322" h="732510">
                <a:moveTo>
                  <a:pt x="0" y="0"/>
                </a:moveTo>
                <a:lnTo>
                  <a:pt x="8850322" y="0"/>
                </a:lnTo>
                <a:lnTo>
                  <a:pt x="8850322" y="732509"/>
                </a:lnTo>
                <a:lnTo>
                  <a:pt x="0" y="732509"/>
                </a:lnTo>
                <a:lnTo>
                  <a:pt x="0" y="0"/>
                </a:lnTo>
                <a:close/>
              </a:path>
            </a:pathLst>
          </a:custGeom>
          <a:blipFill>
            <a:blip r:embed="rId2"/>
            <a:stretch>
              <a:fillRect/>
            </a:stretch>
          </a:blipFill>
        </p:spPr>
        <p:txBody>
          <a:bodyPr/>
          <a:lstStyle/>
          <a:p>
            <a:endParaRPr lang="nl-NL"/>
          </a:p>
        </p:txBody>
      </p:sp>
      <p:sp>
        <p:nvSpPr>
          <p:cNvPr id="14" name="Freeform 14"/>
          <p:cNvSpPr/>
          <p:nvPr/>
        </p:nvSpPr>
        <p:spPr>
          <a:xfrm>
            <a:off x="0" y="1949871"/>
            <a:ext cx="7831271" cy="6718578"/>
          </a:xfrm>
          <a:custGeom>
            <a:avLst/>
            <a:gdLst/>
            <a:ahLst/>
            <a:cxnLst/>
            <a:rect l="l" t="t" r="r" b="b"/>
            <a:pathLst>
              <a:path w="7831271" h="6718578">
                <a:moveTo>
                  <a:pt x="0" y="0"/>
                </a:moveTo>
                <a:lnTo>
                  <a:pt x="7831271" y="0"/>
                </a:lnTo>
                <a:lnTo>
                  <a:pt x="7831271" y="6718578"/>
                </a:lnTo>
                <a:lnTo>
                  <a:pt x="0" y="6718578"/>
                </a:lnTo>
                <a:lnTo>
                  <a:pt x="0" y="0"/>
                </a:lnTo>
                <a:close/>
              </a:path>
            </a:pathLst>
          </a:custGeom>
          <a:blipFill>
            <a:blip r:embed="rId3"/>
            <a:stretch>
              <a:fillRect/>
            </a:stretch>
          </a:blipFill>
        </p:spPr>
        <p:txBody>
          <a:bodyPr/>
          <a:lstStyle/>
          <a:p>
            <a:endParaRPr lang="nl-NL"/>
          </a:p>
        </p:txBody>
      </p:sp>
      <p:grpSp>
        <p:nvGrpSpPr>
          <p:cNvPr id="15" name="Group 15"/>
          <p:cNvGrpSpPr/>
          <p:nvPr/>
        </p:nvGrpSpPr>
        <p:grpSpPr>
          <a:xfrm>
            <a:off x="5376882" y="9258300"/>
            <a:ext cx="1126450" cy="688563"/>
            <a:chOff x="0" y="0"/>
            <a:chExt cx="296678" cy="181350"/>
          </a:xfrm>
        </p:grpSpPr>
        <p:sp>
          <p:nvSpPr>
            <p:cNvPr id="16" name="Freeform 16"/>
            <p:cNvSpPr/>
            <p:nvPr/>
          </p:nvSpPr>
          <p:spPr>
            <a:xfrm>
              <a:off x="0" y="0"/>
              <a:ext cx="296678" cy="181350"/>
            </a:xfrm>
            <a:custGeom>
              <a:avLst/>
              <a:gdLst/>
              <a:ahLst/>
              <a:cxnLst/>
              <a:rect l="l" t="t" r="r" b="b"/>
              <a:pathLst>
                <a:path w="296678" h="181350">
                  <a:moveTo>
                    <a:pt x="0" y="0"/>
                  </a:moveTo>
                  <a:lnTo>
                    <a:pt x="296678" y="0"/>
                  </a:lnTo>
                  <a:lnTo>
                    <a:pt x="296678" y="181350"/>
                  </a:lnTo>
                  <a:lnTo>
                    <a:pt x="0" y="181350"/>
                  </a:lnTo>
                  <a:close/>
                </a:path>
              </a:pathLst>
            </a:custGeom>
            <a:solidFill>
              <a:srgbClr val="FFFFFF"/>
            </a:solidFill>
          </p:spPr>
          <p:txBody>
            <a:bodyPr/>
            <a:lstStyle/>
            <a:p>
              <a:endParaRPr lang="nl-NL"/>
            </a:p>
          </p:txBody>
        </p:sp>
        <p:sp>
          <p:nvSpPr>
            <p:cNvPr id="17" name="TextBox 17"/>
            <p:cNvSpPr txBox="1"/>
            <p:nvPr/>
          </p:nvSpPr>
          <p:spPr>
            <a:xfrm>
              <a:off x="0" y="-9525"/>
              <a:ext cx="296678" cy="190875"/>
            </a:xfrm>
            <a:prstGeom prst="rect">
              <a:avLst/>
            </a:prstGeom>
          </p:spPr>
          <p:txBody>
            <a:bodyPr lIns="50800" tIns="50800" rIns="50800" bIns="50800" rtlCol="0" anchor="ctr"/>
            <a:lstStyle/>
            <a:p>
              <a:pPr algn="ctr">
                <a:lnSpc>
                  <a:spcPts val="2952"/>
                </a:lnSpc>
              </a:pPr>
              <a:endParaRPr/>
            </a:p>
          </p:txBody>
        </p:sp>
      </p:grpSp>
      <p:sp>
        <p:nvSpPr>
          <p:cNvPr id="18" name="Freeform 18"/>
          <p:cNvSpPr/>
          <p:nvPr/>
        </p:nvSpPr>
        <p:spPr>
          <a:xfrm>
            <a:off x="5457580" y="9332419"/>
            <a:ext cx="1036227" cy="518113"/>
          </a:xfrm>
          <a:custGeom>
            <a:avLst/>
            <a:gdLst/>
            <a:ahLst/>
            <a:cxnLst/>
            <a:rect l="l" t="t" r="r" b="b"/>
            <a:pathLst>
              <a:path w="1036227" h="518113">
                <a:moveTo>
                  <a:pt x="0" y="0"/>
                </a:moveTo>
                <a:lnTo>
                  <a:pt x="1036227" y="0"/>
                </a:lnTo>
                <a:lnTo>
                  <a:pt x="1036227" y="518114"/>
                </a:lnTo>
                <a:lnTo>
                  <a:pt x="0" y="518114"/>
                </a:lnTo>
                <a:lnTo>
                  <a:pt x="0" y="0"/>
                </a:lnTo>
                <a:close/>
              </a:path>
            </a:pathLst>
          </a:custGeom>
          <a:blipFill>
            <a:blip r:embed="rId4"/>
            <a:stretch>
              <a:fillRect/>
            </a:stretch>
          </a:blipFill>
        </p:spPr>
        <p:txBody>
          <a:bodyPr/>
          <a:lstStyle/>
          <a:p>
            <a:endParaRPr lang="nl-NL"/>
          </a:p>
        </p:txBody>
      </p:sp>
      <p:sp>
        <p:nvSpPr>
          <p:cNvPr id="19" name="TextBox 19"/>
          <p:cNvSpPr txBox="1"/>
          <p:nvPr/>
        </p:nvSpPr>
        <p:spPr>
          <a:xfrm>
            <a:off x="7955639" y="1349826"/>
            <a:ext cx="9347104" cy="784225"/>
          </a:xfrm>
          <a:prstGeom prst="rect">
            <a:avLst/>
          </a:prstGeom>
        </p:spPr>
        <p:txBody>
          <a:bodyPr lIns="0" tIns="0" rIns="0" bIns="0" rtlCol="0" anchor="t">
            <a:spAutoFit/>
          </a:bodyPr>
          <a:lstStyle/>
          <a:p>
            <a:pPr marL="0" lvl="0" indent="0" algn="l">
              <a:lnSpc>
                <a:spcPts val="6799"/>
              </a:lnSpc>
              <a:spcBef>
                <a:spcPct val="0"/>
              </a:spcBef>
            </a:pPr>
            <a:r>
              <a:rPr lang="en-US" sz="3999" b="1" spc="235">
                <a:solidFill>
                  <a:srgbClr val="F79E67"/>
                </a:solidFill>
                <a:latin typeface="Montserrat Bold"/>
                <a:ea typeface="Montserrat Bold"/>
                <a:cs typeface="Montserrat Bold"/>
                <a:sym typeface="Montserrat Bold"/>
              </a:rPr>
              <a:t>VERKEFNI:</a:t>
            </a:r>
          </a:p>
        </p:txBody>
      </p:sp>
      <p:sp>
        <p:nvSpPr>
          <p:cNvPr id="20" name="TextBox 20"/>
          <p:cNvSpPr txBox="1"/>
          <p:nvPr/>
        </p:nvSpPr>
        <p:spPr>
          <a:xfrm>
            <a:off x="7655576" y="3157181"/>
            <a:ext cx="8604370" cy="3156585"/>
          </a:xfrm>
          <a:prstGeom prst="rect">
            <a:avLst/>
          </a:prstGeom>
        </p:spPr>
        <p:txBody>
          <a:bodyPr lIns="0" tIns="0" rIns="0" bIns="0" rtlCol="0" anchor="t">
            <a:spAutoFit/>
          </a:bodyPr>
          <a:lstStyle/>
          <a:p>
            <a:pPr algn="l">
              <a:lnSpc>
                <a:spcPts val="4415"/>
              </a:lnSpc>
            </a:pPr>
            <a:r>
              <a:rPr lang="en-US" sz="3199">
                <a:solidFill>
                  <a:srgbClr val="000000"/>
                </a:solidFill>
                <a:latin typeface="Montserrat"/>
                <a:ea typeface="Montserrat"/>
                <a:cs typeface="Montserrat"/>
                <a:sym typeface="Montserrat"/>
              </a:rPr>
              <a:t>Ljúktu við verkefni 1 og 2 úr kennslustund 5.</a:t>
            </a:r>
          </a:p>
          <a:p>
            <a:pPr algn="l">
              <a:lnSpc>
                <a:spcPts val="4415"/>
              </a:lnSpc>
            </a:pPr>
            <a:endParaRPr lang="en-US" sz="3199">
              <a:solidFill>
                <a:srgbClr val="000000"/>
              </a:solidFill>
              <a:latin typeface="Montserrat"/>
              <a:ea typeface="Montserrat"/>
              <a:cs typeface="Montserrat"/>
              <a:sym typeface="Montserrat"/>
            </a:endParaRPr>
          </a:p>
          <a:p>
            <a:pPr algn="l">
              <a:lnSpc>
                <a:spcPts val="4415"/>
              </a:lnSpc>
            </a:pPr>
            <a:endParaRPr lang="en-US" sz="3199">
              <a:solidFill>
                <a:srgbClr val="000000"/>
              </a:solidFill>
              <a:latin typeface="Montserrat"/>
              <a:ea typeface="Montserrat"/>
              <a:cs typeface="Montserrat"/>
              <a:sym typeface="Montserrat"/>
            </a:endParaRPr>
          </a:p>
          <a:p>
            <a:pPr algn="l">
              <a:lnSpc>
                <a:spcPts val="4415"/>
              </a:lnSpc>
            </a:pPr>
            <a:endParaRPr lang="en-US" sz="3199">
              <a:solidFill>
                <a:srgbClr val="000000"/>
              </a:solidFill>
              <a:latin typeface="Montserrat"/>
              <a:ea typeface="Montserrat"/>
              <a:cs typeface="Montserrat"/>
              <a:sym typeface="Montserrat"/>
            </a:endParaRPr>
          </a:p>
          <a:p>
            <a:pPr algn="l">
              <a:lnSpc>
                <a:spcPts val="3174"/>
              </a:lnSpc>
            </a:pPr>
            <a:endParaRPr lang="en-US" sz="3199">
              <a:solidFill>
                <a:srgbClr val="000000"/>
              </a:solidFill>
              <a:latin typeface="Montserrat"/>
              <a:ea typeface="Montserrat"/>
              <a:cs typeface="Montserrat"/>
              <a:sym typeface="Montserrat"/>
            </a:endParaRPr>
          </a:p>
        </p:txBody>
      </p:sp>
      <p:grpSp>
        <p:nvGrpSpPr>
          <p:cNvPr id="21" name="Group 21"/>
          <p:cNvGrpSpPr/>
          <p:nvPr/>
        </p:nvGrpSpPr>
        <p:grpSpPr>
          <a:xfrm>
            <a:off x="13142214" y="6656666"/>
            <a:ext cx="2214562" cy="2214562"/>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80975" cap="sq">
              <a:solidFill>
                <a:srgbClr val="F1F3E4"/>
              </a:solidFill>
              <a:prstDash val="solid"/>
              <a:miter/>
            </a:ln>
          </p:spPr>
          <p:txBody>
            <a:bodyPr/>
            <a:lstStyle/>
            <a:p>
              <a:endParaRPr lang="nl-NL"/>
            </a:p>
          </p:txBody>
        </p:sp>
        <p:sp>
          <p:nvSpPr>
            <p:cNvPr id="23" name="TextBox 23"/>
            <p:cNvSpPr txBox="1"/>
            <p:nvPr/>
          </p:nvSpPr>
          <p:spPr>
            <a:xfrm>
              <a:off x="76200" y="66675"/>
              <a:ext cx="660400" cy="669925"/>
            </a:xfrm>
            <a:prstGeom prst="rect">
              <a:avLst/>
            </a:prstGeom>
          </p:spPr>
          <p:txBody>
            <a:bodyPr lIns="50800" tIns="50800" rIns="50800" bIns="50800" rtlCol="0" anchor="ctr"/>
            <a:lstStyle/>
            <a:p>
              <a:pPr algn="ctr">
                <a:lnSpc>
                  <a:spcPts val="2952"/>
                </a:lnSpc>
              </a:pPr>
              <a:endParaRPr/>
            </a:p>
          </p:txBody>
        </p:sp>
      </p:grpSp>
      <p:grpSp>
        <p:nvGrpSpPr>
          <p:cNvPr id="24" name="Group 24"/>
          <p:cNvGrpSpPr/>
          <p:nvPr/>
        </p:nvGrpSpPr>
        <p:grpSpPr>
          <a:xfrm>
            <a:off x="-912991" y="-1664494"/>
            <a:ext cx="3328988" cy="3328988"/>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9E67"/>
            </a:solidFill>
          </p:spPr>
          <p:txBody>
            <a:bodyPr/>
            <a:lstStyle/>
            <a:p>
              <a:endParaRPr lang="nl-NL"/>
            </a:p>
          </p:txBody>
        </p:sp>
        <p:sp>
          <p:nvSpPr>
            <p:cNvPr id="26" name="TextBox 26"/>
            <p:cNvSpPr txBox="1"/>
            <p:nvPr/>
          </p:nvSpPr>
          <p:spPr>
            <a:xfrm>
              <a:off x="76200" y="66675"/>
              <a:ext cx="660400" cy="669925"/>
            </a:xfrm>
            <a:prstGeom prst="rect">
              <a:avLst/>
            </a:prstGeom>
          </p:spPr>
          <p:txBody>
            <a:bodyPr lIns="50800" tIns="50800" rIns="50800" bIns="50800" rtlCol="0" anchor="ctr"/>
            <a:lstStyle/>
            <a:p>
              <a:pPr algn="ctr">
                <a:lnSpc>
                  <a:spcPts val="2952"/>
                </a:lnSpc>
              </a:pPr>
              <a:endParaRPr/>
            </a:p>
          </p:txBody>
        </p:sp>
      </p:grpSp>
      <p:grpSp>
        <p:nvGrpSpPr>
          <p:cNvPr id="27" name="Group 27"/>
          <p:cNvGrpSpPr/>
          <p:nvPr/>
        </p:nvGrpSpPr>
        <p:grpSpPr>
          <a:xfrm>
            <a:off x="14855224" y="5975380"/>
            <a:ext cx="4733709" cy="4733709"/>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80975" cap="sq">
              <a:solidFill>
                <a:srgbClr val="F79E67"/>
              </a:solidFill>
              <a:prstDash val="solid"/>
              <a:miter/>
            </a:ln>
          </p:spPr>
          <p:txBody>
            <a:bodyPr/>
            <a:lstStyle/>
            <a:p>
              <a:endParaRPr lang="nl-NL"/>
            </a:p>
          </p:txBody>
        </p:sp>
        <p:sp>
          <p:nvSpPr>
            <p:cNvPr id="29" name="TextBox 29"/>
            <p:cNvSpPr txBox="1"/>
            <p:nvPr/>
          </p:nvSpPr>
          <p:spPr>
            <a:xfrm>
              <a:off x="76200" y="66675"/>
              <a:ext cx="660400" cy="669925"/>
            </a:xfrm>
            <a:prstGeom prst="rect">
              <a:avLst/>
            </a:prstGeom>
          </p:spPr>
          <p:txBody>
            <a:bodyPr lIns="50800" tIns="50800" rIns="50800" bIns="50800" rtlCol="0" anchor="ctr"/>
            <a:lstStyle/>
            <a:p>
              <a:pPr algn="ctr">
                <a:lnSpc>
                  <a:spcPts val="2952"/>
                </a:lnSpc>
              </a:pPr>
              <a:endParaRPr/>
            </a:p>
          </p:txBody>
        </p:sp>
      </p:grpSp>
      <p:grpSp>
        <p:nvGrpSpPr>
          <p:cNvPr id="30" name="Group 30"/>
          <p:cNvGrpSpPr/>
          <p:nvPr/>
        </p:nvGrpSpPr>
        <p:grpSpPr>
          <a:xfrm>
            <a:off x="1231194" y="9332419"/>
            <a:ext cx="1344556" cy="729863"/>
            <a:chOff x="0" y="0"/>
            <a:chExt cx="354122" cy="192227"/>
          </a:xfrm>
        </p:grpSpPr>
        <p:sp>
          <p:nvSpPr>
            <p:cNvPr id="31" name="Freeform 31"/>
            <p:cNvSpPr/>
            <p:nvPr/>
          </p:nvSpPr>
          <p:spPr>
            <a:xfrm>
              <a:off x="0" y="0"/>
              <a:ext cx="354122" cy="192227"/>
            </a:xfrm>
            <a:custGeom>
              <a:avLst/>
              <a:gdLst/>
              <a:ahLst/>
              <a:cxnLst/>
              <a:rect l="l" t="t" r="r" b="b"/>
              <a:pathLst>
                <a:path w="354122" h="192227">
                  <a:moveTo>
                    <a:pt x="0" y="0"/>
                  </a:moveTo>
                  <a:lnTo>
                    <a:pt x="354122" y="0"/>
                  </a:lnTo>
                  <a:lnTo>
                    <a:pt x="354122" y="192227"/>
                  </a:lnTo>
                  <a:lnTo>
                    <a:pt x="0" y="192227"/>
                  </a:lnTo>
                  <a:close/>
                </a:path>
              </a:pathLst>
            </a:custGeom>
            <a:solidFill>
              <a:srgbClr val="FFFFFF"/>
            </a:solidFill>
          </p:spPr>
          <p:txBody>
            <a:bodyPr/>
            <a:lstStyle/>
            <a:p>
              <a:endParaRPr lang="nl-NL"/>
            </a:p>
          </p:txBody>
        </p:sp>
        <p:sp>
          <p:nvSpPr>
            <p:cNvPr id="32" name="TextBox 32"/>
            <p:cNvSpPr txBox="1"/>
            <p:nvPr/>
          </p:nvSpPr>
          <p:spPr>
            <a:xfrm>
              <a:off x="0" y="-9525"/>
              <a:ext cx="354122" cy="201752"/>
            </a:xfrm>
            <a:prstGeom prst="rect">
              <a:avLst/>
            </a:prstGeom>
          </p:spPr>
          <p:txBody>
            <a:bodyPr lIns="50800" tIns="50800" rIns="50800" bIns="50800" rtlCol="0" anchor="ctr"/>
            <a:lstStyle/>
            <a:p>
              <a:pPr algn="ctr">
                <a:lnSpc>
                  <a:spcPts val="2952"/>
                </a:lnSpc>
              </a:pPr>
              <a:endParaRPr/>
            </a:p>
          </p:txBody>
        </p:sp>
      </p:grpSp>
      <p:grpSp>
        <p:nvGrpSpPr>
          <p:cNvPr id="33" name="Group 33"/>
          <p:cNvGrpSpPr/>
          <p:nvPr/>
        </p:nvGrpSpPr>
        <p:grpSpPr>
          <a:xfrm>
            <a:off x="1467092" y="9697351"/>
            <a:ext cx="1344556" cy="729863"/>
            <a:chOff x="0" y="0"/>
            <a:chExt cx="354122" cy="192227"/>
          </a:xfrm>
        </p:grpSpPr>
        <p:sp>
          <p:nvSpPr>
            <p:cNvPr id="34" name="Freeform 34"/>
            <p:cNvSpPr/>
            <p:nvPr/>
          </p:nvSpPr>
          <p:spPr>
            <a:xfrm>
              <a:off x="0" y="0"/>
              <a:ext cx="354122" cy="192227"/>
            </a:xfrm>
            <a:custGeom>
              <a:avLst/>
              <a:gdLst/>
              <a:ahLst/>
              <a:cxnLst/>
              <a:rect l="l" t="t" r="r" b="b"/>
              <a:pathLst>
                <a:path w="354122" h="192227">
                  <a:moveTo>
                    <a:pt x="0" y="0"/>
                  </a:moveTo>
                  <a:lnTo>
                    <a:pt x="354122" y="0"/>
                  </a:lnTo>
                  <a:lnTo>
                    <a:pt x="354122" y="192227"/>
                  </a:lnTo>
                  <a:lnTo>
                    <a:pt x="0" y="192227"/>
                  </a:lnTo>
                  <a:close/>
                </a:path>
              </a:pathLst>
            </a:custGeom>
            <a:solidFill>
              <a:srgbClr val="FFFFFF"/>
            </a:solidFill>
          </p:spPr>
          <p:txBody>
            <a:bodyPr/>
            <a:lstStyle/>
            <a:p>
              <a:endParaRPr lang="nl-NL"/>
            </a:p>
          </p:txBody>
        </p:sp>
        <p:sp>
          <p:nvSpPr>
            <p:cNvPr id="35" name="TextBox 35"/>
            <p:cNvSpPr txBox="1"/>
            <p:nvPr/>
          </p:nvSpPr>
          <p:spPr>
            <a:xfrm>
              <a:off x="0" y="-9525"/>
              <a:ext cx="354122" cy="201752"/>
            </a:xfrm>
            <a:prstGeom prst="rect">
              <a:avLst/>
            </a:prstGeom>
          </p:spPr>
          <p:txBody>
            <a:bodyPr lIns="50800" tIns="50800" rIns="50800" bIns="50800" rtlCol="0" anchor="ctr"/>
            <a:lstStyle/>
            <a:p>
              <a:pPr algn="ctr">
                <a:lnSpc>
                  <a:spcPts val="2952"/>
                </a:lnSpc>
              </a:pPr>
              <a:endParaRPr/>
            </a:p>
          </p:txBody>
        </p:sp>
      </p:grpSp>
      <p:sp>
        <p:nvSpPr>
          <p:cNvPr id="36" name="Freeform 36"/>
          <p:cNvSpPr/>
          <p:nvPr/>
        </p:nvSpPr>
        <p:spPr>
          <a:xfrm>
            <a:off x="1622161" y="9258300"/>
            <a:ext cx="764791" cy="688563"/>
          </a:xfrm>
          <a:custGeom>
            <a:avLst/>
            <a:gdLst/>
            <a:ahLst/>
            <a:cxnLst/>
            <a:rect l="l" t="t" r="r" b="b"/>
            <a:pathLst>
              <a:path w="764791" h="688563">
                <a:moveTo>
                  <a:pt x="0" y="0"/>
                </a:moveTo>
                <a:lnTo>
                  <a:pt x="764792" y="0"/>
                </a:lnTo>
                <a:lnTo>
                  <a:pt x="764792" y="688563"/>
                </a:lnTo>
                <a:lnTo>
                  <a:pt x="0" y="688563"/>
                </a:lnTo>
                <a:lnTo>
                  <a:pt x="0" y="0"/>
                </a:lnTo>
                <a:close/>
              </a:path>
            </a:pathLst>
          </a:custGeom>
          <a:blipFill>
            <a:blip r:embed="rId5"/>
            <a:stretch>
              <a:fillRect/>
            </a:stretch>
          </a:blipFill>
        </p:spPr>
        <p:txBody>
          <a:bodyPr/>
          <a:lstStyle/>
          <a:p>
            <a:endParaRPr lang="nl-NL"/>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B1F2C"/>
        </a:solidFill>
        <a:effectLst/>
      </p:bgPr>
    </p:bg>
    <p:spTree>
      <p:nvGrpSpPr>
        <p:cNvPr id="1" name=""/>
        <p:cNvGrpSpPr/>
        <p:nvPr/>
      </p:nvGrpSpPr>
      <p:grpSpPr>
        <a:xfrm>
          <a:off x="0" y="0"/>
          <a:ext cx="0" cy="0"/>
          <a:chOff x="0" y="0"/>
          <a:chExt cx="0" cy="0"/>
        </a:xfrm>
      </p:grpSpPr>
      <p:grpSp>
        <p:nvGrpSpPr>
          <p:cNvPr id="2" name="Group 2"/>
          <p:cNvGrpSpPr/>
          <p:nvPr/>
        </p:nvGrpSpPr>
        <p:grpSpPr>
          <a:xfrm>
            <a:off x="1238489" y="3134935"/>
            <a:ext cx="10234848" cy="3535041"/>
            <a:chOff x="0" y="0"/>
            <a:chExt cx="2695598" cy="931040"/>
          </a:xfrm>
        </p:grpSpPr>
        <p:sp>
          <p:nvSpPr>
            <p:cNvPr id="3" name="Freeform 3"/>
            <p:cNvSpPr/>
            <p:nvPr/>
          </p:nvSpPr>
          <p:spPr>
            <a:xfrm>
              <a:off x="0" y="0"/>
              <a:ext cx="2695598" cy="931040"/>
            </a:xfrm>
            <a:custGeom>
              <a:avLst/>
              <a:gdLst/>
              <a:ahLst/>
              <a:cxnLst/>
              <a:rect l="l" t="t" r="r" b="b"/>
              <a:pathLst>
                <a:path w="2695598" h="931040">
                  <a:moveTo>
                    <a:pt x="38578" y="0"/>
                  </a:moveTo>
                  <a:lnTo>
                    <a:pt x="2657020" y="0"/>
                  </a:lnTo>
                  <a:cubicBezTo>
                    <a:pt x="2667252" y="0"/>
                    <a:pt x="2677064" y="4064"/>
                    <a:pt x="2684299" y="11299"/>
                  </a:cubicBezTo>
                  <a:cubicBezTo>
                    <a:pt x="2691533" y="18534"/>
                    <a:pt x="2695598" y="28346"/>
                    <a:pt x="2695598" y="38578"/>
                  </a:cubicBezTo>
                  <a:lnTo>
                    <a:pt x="2695598" y="892462"/>
                  </a:lnTo>
                  <a:cubicBezTo>
                    <a:pt x="2695598" y="913768"/>
                    <a:pt x="2678326" y="931040"/>
                    <a:pt x="2657020" y="931040"/>
                  </a:cubicBezTo>
                  <a:lnTo>
                    <a:pt x="38578" y="931040"/>
                  </a:lnTo>
                  <a:cubicBezTo>
                    <a:pt x="28346" y="931040"/>
                    <a:pt x="18534" y="926975"/>
                    <a:pt x="11299" y="919740"/>
                  </a:cubicBezTo>
                  <a:cubicBezTo>
                    <a:pt x="4064" y="912506"/>
                    <a:pt x="0" y="902693"/>
                    <a:pt x="0" y="892462"/>
                  </a:cubicBezTo>
                  <a:lnTo>
                    <a:pt x="0" y="38578"/>
                  </a:lnTo>
                  <a:cubicBezTo>
                    <a:pt x="0" y="17272"/>
                    <a:pt x="17272" y="0"/>
                    <a:pt x="38578" y="0"/>
                  </a:cubicBezTo>
                  <a:close/>
                </a:path>
              </a:pathLst>
            </a:custGeom>
            <a:solidFill>
              <a:srgbClr val="FDFDFB"/>
            </a:solidFill>
          </p:spPr>
          <p:txBody>
            <a:bodyPr/>
            <a:lstStyle/>
            <a:p>
              <a:endParaRPr lang="nl-NL"/>
            </a:p>
          </p:txBody>
        </p:sp>
        <p:sp>
          <p:nvSpPr>
            <p:cNvPr id="4" name="TextBox 4"/>
            <p:cNvSpPr txBox="1"/>
            <p:nvPr/>
          </p:nvSpPr>
          <p:spPr>
            <a:xfrm>
              <a:off x="0" y="-9525"/>
              <a:ext cx="2695598" cy="940565"/>
            </a:xfrm>
            <a:prstGeom prst="rect">
              <a:avLst/>
            </a:prstGeom>
          </p:spPr>
          <p:txBody>
            <a:bodyPr lIns="50800" tIns="50800" rIns="50800" bIns="50800" rtlCol="0" anchor="ctr"/>
            <a:lstStyle/>
            <a:p>
              <a:pPr algn="ctr">
                <a:lnSpc>
                  <a:spcPts val="2952"/>
                </a:lnSpc>
              </a:pPr>
              <a:endParaRPr/>
            </a:p>
          </p:txBody>
        </p:sp>
      </p:grpSp>
      <p:grpSp>
        <p:nvGrpSpPr>
          <p:cNvPr id="5" name="Group 5"/>
          <p:cNvGrpSpPr/>
          <p:nvPr/>
        </p:nvGrpSpPr>
        <p:grpSpPr>
          <a:xfrm>
            <a:off x="669356" y="726047"/>
            <a:ext cx="12164518" cy="1949782"/>
            <a:chOff x="0" y="0"/>
            <a:chExt cx="3203824" cy="513523"/>
          </a:xfrm>
        </p:grpSpPr>
        <p:sp>
          <p:nvSpPr>
            <p:cNvPr id="6" name="Freeform 6"/>
            <p:cNvSpPr/>
            <p:nvPr/>
          </p:nvSpPr>
          <p:spPr>
            <a:xfrm>
              <a:off x="0" y="0"/>
              <a:ext cx="3203824" cy="513523"/>
            </a:xfrm>
            <a:custGeom>
              <a:avLst/>
              <a:gdLst/>
              <a:ahLst/>
              <a:cxnLst/>
              <a:rect l="l" t="t" r="r" b="b"/>
              <a:pathLst>
                <a:path w="3203824" h="513523">
                  <a:moveTo>
                    <a:pt x="32458" y="0"/>
                  </a:moveTo>
                  <a:lnTo>
                    <a:pt x="3171366" y="0"/>
                  </a:lnTo>
                  <a:cubicBezTo>
                    <a:pt x="3189292" y="0"/>
                    <a:pt x="3203824" y="14532"/>
                    <a:pt x="3203824" y="32458"/>
                  </a:cubicBezTo>
                  <a:lnTo>
                    <a:pt x="3203824" y="481065"/>
                  </a:lnTo>
                  <a:cubicBezTo>
                    <a:pt x="3203824" y="498991"/>
                    <a:pt x="3189292" y="513523"/>
                    <a:pt x="3171366" y="513523"/>
                  </a:cubicBezTo>
                  <a:lnTo>
                    <a:pt x="32458" y="513523"/>
                  </a:lnTo>
                  <a:cubicBezTo>
                    <a:pt x="14532" y="513523"/>
                    <a:pt x="0" y="498991"/>
                    <a:pt x="0" y="481065"/>
                  </a:cubicBezTo>
                  <a:lnTo>
                    <a:pt x="0" y="32458"/>
                  </a:lnTo>
                  <a:cubicBezTo>
                    <a:pt x="0" y="14532"/>
                    <a:pt x="14532" y="0"/>
                    <a:pt x="32458" y="0"/>
                  </a:cubicBezTo>
                  <a:close/>
                </a:path>
              </a:pathLst>
            </a:custGeom>
            <a:solidFill>
              <a:srgbClr val="FDFDFB"/>
            </a:solidFill>
          </p:spPr>
          <p:txBody>
            <a:bodyPr/>
            <a:lstStyle/>
            <a:p>
              <a:endParaRPr lang="nl-NL"/>
            </a:p>
          </p:txBody>
        </p:sp>
        <p:sp>
          <p:nvSpPr>
            <p:cNvPr id="7" name="TextBox 7"/>
            <p:cNvSpPr txBox="1"/>
            <p:nvPr/>
          </p:nvSpPr>
          <p:spPr>
            <a:xfrm>
              <a:off x="0" y="-9525"/>
              <a:ext cx="3203824" cy="523048"/>
            </a:xfrm>
            <a:prstGeom prst="rect">
              <a:avLst/>
            </a:prstGeom>
          </p:spPr>
          <p:txBody>
            <a:bodyPr lIns="50800" tIns="50800" rIns="50800" bIns="50800" rtlCol="0" anchor="ctr"/>
            <a:lstStyle/>
            <a:p>
              <a:pPr algn="ctr">
                <a:lnSpc>
                  <a:spcPts val="2952"/>
                </a:lnSpc>
              </a:pPr>
              <a:endParaRPr/>
            </a:p>
          </p:txBody>
        </p:sp>
      </p:grpSp>
      <p:sp>
        <p:nvSpPr>
          <p:cNvPr id="8" name="TextBox 8"/>
          <p:cNvSpPr txBox="1"/>
          <p:nvPr/>
        </p:nvSpPr>
        <p:spPr>
          <a:xfrm>
            <a:off x="1238489" y="847725"/>
            <a:ext cx="11883822" cy="2498725"/>
          </a:xfrm>
          <a:prstGeom prst="rect">
            <a:avLst/>
          </a:prstGeom>
        </p:spPr>
        <p:txBody>
          <a:bodyPr lIns="0" tIns="0" rIns="0" bIns="0" rtlCol="0" anchor="t">
            <a:spAutoFit/>
          </a:bodyPr>
          <a:lstStyle/>
          <a:p>
            <a:pPr algn="l">
              <a:lnSpc>
                <a:spcPts val="6799"/>
              </a:lnSpc>
            </a:pPr>
            <a:r>
              <a:rPr lang="en-US" sz="3999" b="1" spc="235">
                <a:solidFill>
                  <a:srgbClr val="F79E67"/>
                </a:solidFill>
                <a:latin typeface="Montserrat Bold"/>
                <a:ea typeface="Montserrat Bold"/>
                <a:cs typeface="Montserrat Bold"/>
                <a:sym typeface="Montserrat Bold"/>
              </a:rPr>
              <a:t>HVAÐ ÆTLUM VIÐ AÐ GERA Í ÞESSARI KENNSLUSTUND?</a:t>
            </a:r>
          </a:p>
          <a:p>
            <a:pPr marL="0" lvl="0" indent="0" algn="l">
              <a:lnSpc>
                <a:spcPts val="6799"/>
              </a:lnSpc>
              <a:spcBef>
                <a:spcPct val="0"/>
              </a:spcBef>
            </a:pPr>
            <a:endParaRPr lang="en-US" sz="3999" b="1" spc="235">
              <a:solidFill>
                <a:srgbClr val="F79E67"/>
              </a:solidFill>
              <a:latin typeface="Montserrat Bold"/>
              <a:ea typeface="Montserrat Bold"/>
              <a:cs typeface="Montserrat Bold"/>
              <a:sym typeface="Montserrat Bold"/>
            </a:endParaRPr>
          </a:p>
        </p:txBody>
      </p:sp>
      <p:sp>
        <p:nvSpPr>
          <p:cNvPr id="9" name="TextBox 9"/>
          <p:cNvSpPr txBox="1"/>
          <p:nvPr/>
        </p:nvSpPr>
        <p:spPr>
          <a:xfrm>
            <a:off x="1349332" y="3660357"/>
            <a:ext cx="9247492" cy="3243834"/>
          </a:xfrm>
          <a:prstGeom prst="rect">
            <a:avLst/>
          </a:prstGeom>
        </p:spPr>
        <p:txBody>
          <a:bodyPr lIns="0" tIns="0" rIns="0" bIns="0" rtlCol="0" anchor="t">
            <a:spAutoFit/>
          </a:bodyPr>
          <a:lstStyle/>
          <a:p>
            <a:pPr marL="669286" lvl="1" indent="-334643" algn="l">
              <a:lnSpc>
                <a:spcPts val="4277"/>
              </a:lnSpc>
              <a:buFont typeface="Arial"/>
              <a:buChar char="•"/>
            </a:pPr>
            <a:r>
              <a:rPr lang="en-US" sz="3099">
                <a:solidFill>
                  <a:srgbClr val="000000"/>
                </a:solidFill>
                <a:latin typeface="Montserrat"/>
                <a:ea typeface="Montserrat"/>
                <a:cs typeface="Montserrat"/>
                <a:sym typeface="Montserrat"/>
              </a:rPr>
              <a:t>Fræðileg kennsla í skipulagðri umönnun.</a:t>
            </a:r>
          </a:p>
          <a:p>
            <a:pPr algn="l">
              <a:lnSpc>
                <a:spcPts val="4277"/>
              </a:lnSpc>
            </a:pPr>
            <a:endParaRPr lang="en-US" sz="3099">
              <a:solidFill>
                <a:srgbClr val="000000"/>
              </a:solidFill>
              <a:latin typeface="Montserrat"/>
              <a:ea typeface="Montserrat"/>
              <a:cs typeface="Montserrat"/>
              <a:sym typeface="Montserrat"/>
            </a:endParaRPr>
          </a:p>
          <a:p>
            <a:pPr marL="669286" lvl="1" indent="-334643" algn="l">
              <a:lnSpc>
                <a:spcPts val="4277"/>
              </a:lnSpc>
              <a:buFont typeface="Arial"/>
              <a:buChar char="•"/>
            </a:pPr>
            <a:r>
              <a:rPr lang="en-US" sz="3099">
                <a:solidFill>
                  <a:srgbClr val="000000"/>
                </a:solidFill>
                <a:latin typeface="Montserrat"/>
                <a:ea typeface="Montserrat"/>
                <a:cs typeface="Montserrat"/>
                <a:sym typeface="Montserrat"/>
              </a:rPr>
              <a:t>Verkefni um að veita skipulagða umönnun + byrjaðu á lokaverkefninu.</a:t>
            </a:r>
          </a:p>
          <a:p>
            <a:pPr algn="l">
              <a:lnSpc>
                <a:spcPts val="4277"/>
              </a:lnSpc>
            </a:pPr>
            <a:endParaRPr lang="en-US" sz="3099">
              <a:solidFill>
                <a:srgbClr val="000000"/>
              </a:solidFill>
              <a:latin typeface="Montserrat"/>
              <a:ea typeface="Montserrat"/>
              <a:cs typeface="Montserrat"/>
              <a:sym typeface="Montserrat"/>
            </a:endParaRPr>
          </a:p>
          <a:p>
            <a:pPr algn="l">
              <a:lnSpc>
                <a:spcPts val="4277"/>
              </a:lnSpc>
            </a:pPr>
            <a:endParaRPr lang="en-US" sz="3099">
              <a:solidFill>
                <a:srgbClr val="000000"/>
              </a:solidFill>
              <a:latin typeface="Montserrat"/>
              <a:ea typeface="Montserrat"/>
              <a:cs typeface="Montserrat"/>
              <a:sym typeface="Montserrat"/>
            </a:endParaRPr>
          </a:p>
        </p:txBody>
      </p:sp>
      <p:grpSp>
        <p:nvGrpSpPr>
          <p:cNvPr id="10" name="Group 10"/>
          <p:cNvGrpSpPr/>
          <p:nvPr/>
        </p:nvGrpSpPr>
        <p:grpSpPr>
          <a:xfrm>
            <a:off x="2105319" y="13529479"/>
            <a:ext cx="14072792" cy="1949782"/>
            <a:chOff x="0" y="0"/>
            <a:chExt cx="3706414" cy="513523"/>
          </a:xfrm>
        </p:grpSpPr>
        <p:sp>
          <p:nvSpPr>
            <p:cNvPr id="11" name="Freeform 11"/>
            <p:cNvSpPr/>
            <p:nvPr/>
          </p:nvSpPr>
          <p:spPr>
            <a:xfrm>
              <a:off x="0" y="0"/>
              <a:ext cx="3706414" cy="513523"/>
            </a:xfrm>
            <a:custGeom>
              <a:avLst/>
              <a:gdLst/>
              <a:ahLst/>
              <a:cxnLst/>
              <a:rect l="l" t="t" r="r" b="b"/>
              <a:pathLst>
                <a:path w="3706414" h="513523">
                  <a:moveTo>
                    <a:pt x="28057" y="0"/>
                  </a:moveTo>
                  <a:lnTo>
                    <a:pt x="3678357" y="0"/>
                  </a:lnTo>
                  <a:cubicBezTo>
                    <a:pt x="3693852" y="0"/>
                    <a:pt x="3706414" y="12561"/>
                    <a:pt x="3706414" y="28057"/>
                  </a:cubicBezTo>
                  <a:lnTo>
                    <a:pt x="3706414" y="485466"/>
                  </a:lnTo>
                  <a:cubicBezTo>
                    <a:pt x="3706414" y="500961"/>
                    <a:pt x="3693852" y="513523"/>
                    <a:pt x="3678357" y="513523"/>
                  </a:cubicBezTo>
                  <a:lnTo>
                    <a:pt x="28057" y="513523"/>
                  </a:lnTo>
                  <a:cubicBezTo>
                    <a:pt x="12561" y="513523"/>
                    <a:pt x="0" y="500961"/>
                    <a:pt x="0" y="485466"/>
                  </a:cubicBezTo>
                  <a:lnTo>
                    <a:pt x="0" y="28057"/>
                  </a:lnTo>
                  <a:cubicBezTo>
                    <a:pt x="0" y="12561"/>
                    <a:pt x="12561" y="0"/>
                    <a:pt x="28057" y="0"/>
                  </a:cubicBezTo>
                  <a:close/>
                </a:path>
              </a:pathLst>
            </a:custGeom>
            <a:solidFill>
              <a:srgbClr val="FDFDFB"/>
            </a:solidFill>
          </p:spPr>
          <p:txBody>
            <a:bodyPr/>
            <a:lstStyle/>
            <a:p>
              <a:endParaRPr lang="nl-NL"/>
            </a:p>
          </p:txBody>
        </p:sp>
        <p:sp>
          <p:nvSpPr>
            <p:cNvPr id="12" name="TextBox 12"/>
            <p:cNvSpPr txBox="1"/>
            <p:nvPr/>
          </p:nvSpPr>
          <p:spPr>
            <a:xfrm>
              <a:off x="0" y="-9525"/>
              <a:ext cx="3706414" cy="523048"/>
            </a:xfrm>
            <a:prstGeom prst="rect">
              <a:avLst/>
            </a:prstGeom>
          </p:spPr>
          <p:txBody>
            <a:bodyPr lIns="50800" tIns="50800" rIns="50800" bIns="50800" rtlCol="0" anchor="ctr"/>
            <a:lstStyle/>
            <a:p>
              <a:pPr algn="ctr">
                <a:lnSpc>
                  <a:spcPts val="2952"/>
                </a:lnSpc>
              </a:pPr>
              <a:endParaRPr/>
            </a:p>
          </p:txBody>
        </p:sp>
      </p:grpSp>
      <p:sp>
        <p:nvSpPr>
          <p:cNvPr id="13" name="Freeform 13"/>
          <p:cNvSpPr/>
          <p:nvPr/>
        </p:nvSpPr>
        <p:spPr>
          <a:xfrm>
            <a:off x="9141715" y="2958962"/>
            <a:ext cx="10596724" cy="9614118"/>
          </a:xfrm>
          <a:custGeom>
            <a:avLst/>
            <a:gdLst/>
            <a:ahLst/>
            <a:cxnLst/>
            <a:rect l="l" t="t" r="r" b="b"/>
            <a:pathLst>
              <a:path w="10596724" h="9614118">
                <a:moveTo>
                  <a:pt x="0" y="0"/>
                </a:moveTo>
                <a:lnTo>
                  <a:pt x="10596723" y="0"/>
                </a:lnTo>
                <a:lnTo>
                  <a:pt x="10596723" y="9614118"/>
                </a:lnTo>
                <a:lnTo>
                  <a:pt x="0" y="96141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B1F2C"/>
        </a:solidFill>
        <a:effectLst/>
      </p:bgPr>
    </p:bg>
    <p:spTree>
      <p:nvGrpSpPr>
        <p:cNvPr id="1" name=""/>
        <p:cNvGrpSpPr/>
        <p:nvPr/>
      </p:nvGrpSpPr>
      <p:grpSpPr>
        <a:xfrm>
          <a:off x="0" y="0"/>
          <a:ext cx="0" cy="0"/>
          <a:chOff x="0" y="0"/>
          <a:chExt cx="0" cy="0"/>
        </a:xfrm>
      </p:grpSpPr>
      <p:grpSp>
        <p:nvGrpSpPr>
          <p:cNvPr id="2" name="Group 2"/>
          <p:cNvGrpSpPr/>
          <p:nvPr/>
        </p:nvGrpSpPr>
        <p:grpSpPr>
          <a:xfrm>
            <a:off x="1997907" y="2258209"/>
            <a:ext cx="10586867" cy="1871521"/>
            <a:chOff x="0" y="0"/>
            <a:chExt cx="2788311" cy="492911"/>
          </a:xfrm>
        </p:grpSpPr>
        <p:sp>
          <p:nvSpPr>
            <p:cNvPr id="3" name="Freeform 3"/>
            <p:cNvSpPr/>
            <p:nvPr/>
          </p:nvSpPr>
          <p:spPr>
            <a:xfrm>
              <a:off x="0" y="0"/>
              <a:ext cx="2788311" cy="492911"/>
            </a:xfrm>
            <a:custGeom>
              <a:avLst/>
              <a:gdLst/>
              <a:ahLst/>
              <a:cxnLst/>
              <a:rect l="l" t="t" r="r" b="b"/>
              <a:pathLst>
                <a:path w="2788311" h="492911">
                  <a:moveTo>
                    <a:pt x="37295" y="0"/>
                  </a:moveTo>
                  <a:lnTo>
                    <a:pt x="2751016" y="0"/>
                  </a:lnTo>
                  <a:cubicBezTo>
                    <a:pt x="2760907" y="0"/>
                    <a:pt x="2770393" y="3929"/>
                    <a:pt x="2777387" y="10923"/>
                  </a:cubicBezTo>
                  <a:cubicBezTo>
                    <a:pt x="2784382" y="17918"/>
                    <a:pt x="2788311" y="27404"/>
                    <a:pt x="2788311" y="37295"/>
                  </a:cubicBezTo>
                  <a:lnTo>
                    <a:pt x="2788311" y="455616"/>
                  </a:lnTo>
                  <a:cubicBezTo>
                    <a:pt x="2788311" y="476213"/>
                    <a:pt x="2771613" y="492911"/>
                    <a:pt x="2751016" y="492911"/>
                  </a:cubicBezTo>
                  <a:lnTo>
                    <a:pt x="37295" y="492911"/>
                  </a:lnTo>
                  <a:cubicBezTo>
                    <a:pt x="27404" y="492911"/>
                    <a:pt x="17918" y="488982"/>
                    <a:pt x="10923" y="481987"/>
                  </a:cubicBezTo>
                  <a:cubicBezTo>
                    <a:pt x="3929" y="474993"/>
                    <a:pt x="0" y="465507"/>
                    <a:pt x="0" y="455616"/>
                  </a:cubicBezTo>
                  <a:lnTo>
                    <a:pt x="0" y="37295"/>
                  </a:lnTo>
                  <a:cubicBezTo>
                    <a:pt x="0" y="27404"/>
                    <a:pt x="3929" y="17918"/>
                    <a:pt x="10923" y="10923"/>
                  </a:cubicBezTo>
                  <a:cubicBezTo>
                    <a:pt x="17918" y="3929"/>
                    <a:pt x="27404" y="0"/>
                    <a:pt x="37295" y="0"/>
                  </a:cubicBezTo>
                  <a:close/>
                </a:path>
              </a:pathLst>
            </a:custGeom>
            <a:solidFill>
              <a:srgbClr val="FDFDFB"/>
            </a:solidFill>
          </p:spPr>
          <p:txBody>
            <a:bodyPr/>
            <a:lstStyle/>
            <a:p>
              <a:endParaRPr lang="nl-NL"/>
            </a:p>
          </p:txBody>
        </p:sp>
        <p:sp>
          <p:nvSpPr>
            <p:cNvPr id="4" name="TextBox 4"/>
            <p:cNvSpPr txBox="1"/>
            <p:nvPr/>
          </p:nvSpPr>
          <p:spPr>
            <a:xfrm>
              <a:off x="0" y="-9525"/>
              <a:ext cx="2788311" cy="502436"/>
            </a:xfrm>
            <a:prstGeom prst="rect">
              <a:avLst/>
            </a:prstGeom>
          </p:spPr>
          <p:txBody>
            <a:bodyPr lIns="50800" tIns="50800" rIns="50800" bIns="50800" rtlCol="0" anchor="ctr"/>
            <a:lstStyle/>
            <a:p>
              <a:pPr algn="ctr">
                <a:lnSpc>
                  <a:spcPts val="2952"/>
                </a:lnSpc>
              </a:pPr>
              <a:endParaRPr/>
            </a:p>
          </p:txBody>
        </p:sp>
      </p:grpSp>
      <p:sp>
        <p:nvSpPr>
          <p:cNvPr id="5" name="TextBox 5"/>
          <p:cNvSpPr txBox="1"/>
          <p:nvPr/>
        </p:nvSpPr>
        <p:spPr>
          <a:xfrm>
            <a:off x="2375643" y="2620280"/>
            <a:ext cx="9831396" cy="1585722"/>
          </a:xfrm>
          <a:prstGeom prst="rect">
            <a:avLst/>
          </a:prstGeom>
        </p:spPr>
        <p:txBody>
          <a:bodyPr lIns="0" tIns="0" rIns="0" bIns="0" rtlCol="0" anchor="t">
            <a:spAutoFit/>
          </a:bodyPr>
          <a:lstStyle/>
          <a:p>
            <a:pPr algn="l">
              <a:lnSpc>
                <a:spcPts val="3174"/>
              </a:lnSpc>
            </a:pPr>
            <a:r>
              <a:rPr lang="en-US" sz="2300">
                <a:solidFill>
                  <a:srgbClr val="000000"/>
                </a:solidFill>
                <a:latin typeface="Montserrat"/>
                <a:ea typeface="Montserrat"/>
                <a:cs typeface="Montserrat"/>
                <a:sym typeface="Montserrat"/>
              </a:rPr>
              <a:t>Við höfum verið að tala um tónlist í umönnun síðustu kennslustundir. Ef þú ætlar að nota tónlist í umönnun þarftu að geta unnið á skipulagðan hátt.</a:t>
            </a:r>
          </a:p>
          <a:p>
            <a:pPr algn="l">
              <a:lnSpc>
                <a:spcPts val="3174"/>
              </a:lnSpc>
            </a:pPr>
            <a:endParaRPr lang="en-US" sz="2300">
              <a:solidFill>
                <a:srgbClr val="000000"/>
              </a:solidFill>
              <a:latin typeface="Montserrat"/>
              <a:ea typeface="Montserrat"/>
              <a:cs typeface="Montserrat"/>
              <a:sym typeface="Montserrat"/>
            </a:endParaRPr>
          </a:p>
        </p:txBody>
      </p:sp>
      <p:grpSp>
        <p:nvGrpSpPr>
          <p:cNvPr id="6" name="Group 6"/>
          <p:cNvGrpSpPr/>
          <p:nvPr/>
        </p:nvGrpSpPr>
        <p:grpSpPr>
          <a:xfrm>
            <a:off x="669356" y="726047"/>
            <a:ext cx="14072792" cy="1193029"/>
            <a:chOff x="0" y="0"/>
            <a:chExt cx="3706414" cy="314213"/>
          </a:xfrm>
        </p:grpSpPr>
        <p:sp>
          <p:nvSpPr>
            <p:cNvPr id="7" name="Freeform 7"/>
            <p:cNvSpPr/>
            <p:nvPr/>
          </p:nvSpPr>
          <p:spPr>
            <a:xfrm>
              <a:off x="0" y="0"/>
              <a:ext cx="3706414" cy="314213"/>
            </a:xfrm>
            <a:custGeom>
              <a:avLst/>
              <a:gdLst/>
              <a:ahLst/>
              <a:cxnLst/>
              <a:rect l="l" t="t" r="r" b="b"/>
              <a:pathLst>
                <a:path w="3706414" h="314213">
                  <a:moveTo>
                    <a:pt x="28057" y="0"/>
                  </a:moveTo>
                  <a:lnTo>
                    <a:pt x="3678357" y="0"/>
                  </a:lnTo>
                  <a:cubicBezTo>
                    <a:pt x="3693852" y="0"/>
                    <a:pt x="3706414" y="12561"/>
                    <a:pt x="3706414" y="28057"/>
                  </a:cubicBezTo>
                  <a:lnTo>
                    <a:pt x="3706414" y="286157"/>
                  </a:lnTo>
                  <a:cubicBezTo>
                    <a:pt x="3706414" y="301652"/>
                    <a:pt x="3693852" y="314213"/>
                    <a:pt x="3678357" y="314213"/>
                  </a:cubicBezTo>
                  <a:lnTo>
                    <a:pt x="28057" y="314213"/>
                  </a:lnTo>
                  <a:cubicBezTo>
                    <a:pt x="12561" y="314213"/>
                    <a:pt x="0" y="301652"/>
                    <a:pt x="0" y="286157"/>
                  </a:cubicBezTo>
                  <a:lnTo>
                    <a:pt x="0" y="28057"/>
                  </a:lnTo>
                  <a:cubicBezTo>
                    <a:pt x="0" y="12561"/>
                    <a:pt x="12561" y="0"/>
                    <a:pt x="28057" y="0"/>
                  </a:cubicBezTo>
                  <a:close/>
                </a:path>
              </a:pathLst>
            </a:custGeom>
            <a:solidFill>
              <a:srgbClr val="FDFDFB"/>
            </a:solidFill>
          </p:spPr>
          <p:txBody>
            <a:bodyPr/>
            <a:lstStyle/>
            <a:p>
              <a:endParaRPr lang="nl-NL"/>
            </a:p>
          </p:txBody>
        </p:sp>
        <p:sp>
          <p:nvSpPr>
            <p:cNvPr id="8" name="TextBox 8"/>
            <p:cNvSpPr txBox="1"/>
            <p:nvPr/>
          </p:nvSpPr>
          <p:spPr>
            <a:xfrm>
              <a:off x="0" y="-9525"/>
              <a:ext cx="3706414" cy="323738"/>
            </a:xfrm>
            <a:prstGeom prst="rect">
              <a:avLst/>
            </a:prstGeom>
          </p:spPr>
          <p:txBody>
            <a:bodyPr lIns="50800" tIns="50800" rIns="50800" bIns="50800" rtlCol="0" anchor="ctr"/>
            <a:lstStyle/>
            <a:p>
              <a:pPr algn="ctr">
                <a:lnSpc>
                  <a:spcPts val="2952"/>
                </a:lnSpc>
              </a:pPr>
              <a:endParaRPr/>
            </a:p>
          </p:txBody>
        </p:sp>
      </p:grpSp>
      <p:sp>
        <p:nvSpPr>
          <p:cNvPr id="9" name="TextBox 9"/>
          <p:cNvSpPr txBox="1"/>
          <p:nvPr/>
        </p:nvSpPr>
        <p:spPr>
          <a:xfrm>
            <a:off x="1349430" y="789712"/>
            <a:ext cx="11883822" cy="1641475"/>
          </a:xfrm>
          <a:prstGeom prst="rect">
            <a:avLst/>
          </a:prstGeom>
        </p:spPr>
        <p:txBody>
          <a:bodyPr lIns="0" tIns="0" rIns="0" bIns="0" rtlCol="0" anchor="t">
            <a:spAutoFit/>
          </a:bodyPr>
          <a:lstStyle/>
          <a:p>
            <a:pPr algn="ctr">
              <a:lnSpc>
                <a:spcPts val="6799"/>
              </a:lnSpc>
            </a:pPr>
            <a:r>
              <a:rPr lang="en-US" sz="3999" b="1" spc="235">
                <a:solidFill>
                  <a:srgbClr val="F79E67"/>
                </a:solidFill>
                <a:latin typeface="Montserrat Bold"/>
                <a:ea typeface="Montserrat Bold"/>
                <a:cs typeface="Montserrat Bold"/>
                <a:sym typeface="Montserrat Bold"/>
              </a:rPr>
              <a:t>HVAÐ ER SKIPULÖGÐ UMÖNNUN?</a:t>
            </a:r>
          </a:p>
          <a:p>
            <a:pPr marL="0" lvl="0" indent="0" algn="ctr">
              <a:lnSpc>
                <a:spcPts val="6799"/>
              </a:lnSpc>
              <a:spcBef>
                <a:spcPct val="0"/>
              </a:spcBef>
            </a:pPr>
            <a:endParaRPr lang="en-US" sz="3999" b="1" spc="235">
              <a:solidFill>
                <a:srgbClr val="F79E67"/>
              </a:solidFill>
              <a:latin typeface="Montserrat Bold"/>
              <a:ea typeface="Montserrat Bold"/>
              <a:cs typeface="Montserrat Bold"/>
              <a:sym typeface="Montserrat Bold"/>
            </a:endParaRPr>
          </a:p>
        </p:txBody>
      </p:sp>
      <p:sp>
        <p:nvSpPr>
          <p:cNvPr id="10" name="Freeform 10"/>
          <p:cNvSpPr/>
          <p:nvPr/>
        </p:nvSpPr>
        <p:spPr>
          <a:xfrm>
            <a:off x="669356" y="3832241"/>
            <a:ext cx="6621985" cy="6191556"/>
          </a:xfrm>
          <a:custGeom>
            <a:avLst/>
            <a:gdLst/>
            <a:ahLst/>
            <a:cxnLst/>
            <a:rect l="l" t="t" r="r" b="b"/>
            <a:pathLst>
              <a:path w="6621985" h="6191556">
                <a:moveTo>
                  <a:pt x="0" y="0"/>
                </a:moveTo>
                <a:lnTo>
                  <a:pt x="6621985" y="0"/>
                </a:lnTo>
                <a:lnTo>
                  <a:pt x="6621985" y="6191556"/>
                </a:lnTo>
                <a:lnTo>
                  <a:pt x="0" y="61915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grpSp>
        <p:nvGrpSpPr>
          <p:cNvPr id="11" name="Group 11"/>
          <p:cNvGrpSpPr/>
          <p:nvPr/>
        </p:nvGrpSpPr>
        <p:grpSpPr>
          <a:xfrm>
            <a:off x="8078868" y="4633571"/>
            <a:ext cx="9475386" cy="3030299"/>
            <a:chOff x="0" y="0"/>
            <a:chExt cx="2495575" cy="798103"/>
          </a:xfrm>
        </p:grpSpPr>
        <p:sp>
          <p:nvSpPr>
            <p:cNvPr id="12" name="Freeform 12"/>
            <p:cNvSpPr/>
            <p:nvPr/>
          </p:nvSpPr>
          <p:spPr>
            <a:xfrm>
              <a:off x="0" y="0"/>
              <a:ext cx="2495575" cy="798103"/>
            </a:xfrm>
            <a:custGeom>
              <a:avLst/>
              <a:gdLst/>
              <a:ahLst/>
              <a:cxnLst/>
              <a:rect l="l" t="t" r="r" b="b"/>
              <a:pathLst>
                <a:path w="2495575" h="798103">
                  <a:moveTo>
                    <a:pt x="41670" y="0"/>
                  </a:moveTo>
                  <a:lnTo>
                    <a:pt x="2453905" y="0"/>
                  </a:lnTo>
                  <a:cubicBezTo>
                    <a:pt x="2476919" y="0"/>
                    <a:pt x="2495575" y="18656"/>
                    <a:pt x="2495575" y="41670"/>
                  </a:cubicBezTo>
                  <a:lnTo>
                    <a:pt x="2495575" y="756434"/>
                  </a:lnTo>
                  <a:cubicBezTo>
                    <a:pt x="2495575" y="779447"/>
                    <a:pt x="2476919" y="798103"/>
                    <a:pt x="2453905" y="798103"/>
                  </a:cubicBezTo>
                  <a:lnTo>
                    <a:pt x="41670" y="798103"/>
                  </a:lnTo>
                  <a:cubicBezTo>
                    <a:pt x="18656" y="798103"/>
                    <a:pt x="0" y="779447"/>
                    <a:pt x="0" y="756434"/>
                  </a:cubicBezTo>
                  <a:lnTo>
                    <a:pt x="0" y="41670"/>
                  </a:lnTo>
                  <a:cubicBezTo>
                    <a:pt x="0" y="18656"/>
                    <a:pt x="18656" y="0"/>
                    <a:pt x="41670" y="0"/>
                  </a:cubicBezTo>
                  <a:close/>
                </a:path>
              </a:pathLst>
            </a:custGeom>
            <a:solidFill>
              <a:srgbClr val="FDFDFB"/>
            </a:solidFill>
          </p:spPr>
          <p:txBody>
            <a:bodyPr/>
            <a:lstStyle/>
            <a:p>
              <a:endParaRPr lang="nl-NL"/>
            </a:p>
          </p:txBody>
        </p:sp>
        <p:sp>
          <p:nvSpPr>
            <p:cNvPr id="13" name="TextBox 13"/>
            <p:cNvSpPr txBox="1"/>
            <p:nvPr/>
          </p:nvSpPr>
          <p:spPr>
            <a:xfrm>
              <a:off x="0" y="-9525"/>
              <a:ext cx="2495575" cy="807628"/>
            </a:xfrm>
            <a:prstGeom prst="rect">
              <a:avLst/>
            </a:prstGeom>
          </p:spPr>
          <p:txBody>
            <a:bodyPr lIns="50800" tIns="50800" rIns="50800" bIns="50800" rtlCol="0" anchor="ctr"/>
            <a:lstStyle/>
            <a:p>
              <a:pPr algn="ctr">
                <a:lnSpc>
                  <a:spcPts val="2952"/>
                </a:lnSpc>
              </a:pPr>
              <a:endParaRPr/>
            </a:p>
          </p:txBody>
        </p:sp>
      </p:grpSp>
      <p:sp>
        <p:nvSpPr>
          <p:cNvPr id="14" name="TextBox 14"/>
          <p:cNvSpPr txBox="1"/>
          <p:nvPr/>
        </p:nvSpPr>
        <p:spPr>
          <a:xfrm>
            <a:off x="8468204" y="4888585"/>
            <a:ext cx="8696714" cy="3560064"/>
          </a:xfrm>
          <a:prstGeom prst="rect">
            <a:avLst/>
          </a:prstGeom>
        </p:spPr>
        <p:txBody>
          <a:bodyPr lIns="0" tIns="0" rIns="0" bIns="0" rtlCol="0" anchor="t">
            <a:spAutoFit/>
          </a:bodyPr>
          <a:lstStyle/>
          <a:p>
            <a:pPr marL="561339" lvl="1" indent="-280669" algn="l">
              <a:lnSpc>
                <a:spcPts val="3587"/>
              </a:lnSpc>
              <a:buFont typeface="Arial"/>
              <a:buChar char="•"/>
            </a:pPr>
            <a:r>
              <a:rPr lang="en-US" sz="2599">
                <a:solidFill>
                  <a:srgbClr val="000000"/>
                </a:solidFill>
                <a:latin typeface="Montserrat"/>
                <a:ea typeface="Montserrat"/>
                <a:cs typeface="Montserrat"/>
                <a:sym typeface="Montserrat"/>
              </a:rPr>
              <a:t>Þú þarft að hugsa fyrst, síðan framkvæma (meðvitað)</a:t>
            </a:r>
          </a:p>
          <a:p>
            <a:pPr algn="l">
              <a:lnSpc>
                <a:spcPts val="3587"/>
              </a:lnSpc>
            </a:pPr>
            <a:endParaRPr lang="en-US" sz="2599">
              <a:solidFill>
                <a:srgbClr val="000000"/>
              </a:solidFill>
              <a:latin typeface="Montserrat"/>
              <a:ea typeface="Montserrat"/>
              <a:cs typeface="Montserrat"/>
              <a:sym typeface="Montserrat"/>
            </a:endParaRPr>
          </a:p>
          <a:p>
            <a:pPr marL="561339" lvl="1" indent="-280669" algn="l">
              <a:lnSpc>
                <a:spcPts val="3587"/>
              </a:lnSpc>
              <a:buFont typeface="Arial"/>
              <a:buChar char="•"/>
            </a:pPr>
            <a:r>
              <a:rPr lang="en-US" sz="2599">
                <a:solidFill>
                  <a:srgbClr val="000000"/>
                </a:solidFill>
                <a:latin typeface="Montserrat"/>
                <a:ea typeface="Montserrat"/>
                <a:cs typeface="Montserrat"/>
                <a:sym typeface="Montserrat"/>
              </a:rPr>
              <a:t>Markmið</a:t>
            </a:r>
          </a:p>
          <a:p>
            <a:pPr algn="l">
              <a:lnSpc>
                <a:spcPts val="3587"/>
              </a:lnSpc>
            </a:pPr>
            <a:endParaRPr lang="en-US" sz="2599">
              <a:solidFill>
                <a:srgbClr val="000000"/>
              </a:solidFill>
              <a:latin typeface="Montserrat"/>
              <a:ea typeface="Montserrat"/>
              <a:cs typeface="Montserrat"/>
              <a:sym typeface="Montserrat"/>
            </a:endParaRPr>
          </a:p>
          <a:p>
            <a:pPr marL="561339" lvl="1" indent="-280669" algn="l">
              <a:lnSpc>
                <a:spcPts val="3587"/>
              </a:lnSpc>
              <a:buFont typeface="Arial"/>
              <a:buChar char="•"/>
            </a:pPr>
            <a:r>
              <a:rPr lang="en-US" sz="2599">
                <a:solidFill>
                  <a:srgbClr val="000000"/>
                </a:solidFill>
                <a:latin typeface="Montserrat"/>
                <a:ea typeface="Montserrat"/>
                <a:cs typeface="Montserrat"/>
                <a:sym typeface="Montserrat"/>
              </a:rPr>
              <a:t>Fylgja ákveðnum skrefum &gt; vinna kerfisbundið</a:t>
            </a:r>
          </a:p>
          <a:p>
            <a:pPr algn="l">
              <a:lnSpc>
                <a:spcPts val="3587"/>
              </a:lnSpc>
            </a:pPr>
            <a:endParaRPr lang="en-US" sz="2599">
              <a:solidFill>
                <a:srgbClr val="000000"/>
              </a:solidFill>
              <a:latin typeface="Montserrat"/>
              <a:ea typeface="Montserrat"/>
              <a:cs typeface="Montserrat"/>
              <a:sym typeface="Montserrat"/>
            </a:endParaRPr>
          </a:p>
          <a:p>
            <a:pPr algn="l">
              <a:lnSpc>
                <a:spcPts val="3587"/>
              </a:lnSpc>
            </a:pPr>
            <a:endParaRPr lang="en-US" sz="2599">
              <a:solidFill>
                <a:srgbClr val="000000"/>
              </a:solidFill>
              <a:latin typeface="Montserrat"/>
              <a:ea typeface="Montserrat"/>
              <a:cs typeface="Montserrat"/>
              <a:sym typeface="Montserrat"/>
            </a:endParaRPr>
          </a:p>
        </p:txBody>
      </p:sp>
      <p:grpSp>
        <p:nvGrpSpPr>
          <p:cNvPr id="15" name="Group 15"/>
          <p:cNvGrpSpPr/>
          <p:nvPr/>
        </p:nvGrpSpPr>
        <p:grpSpPr>
          <a:xfrm>
            <a:off x="12816561" y="8721658"/>
            <a:ext cx="2214562" cy="2214562"/>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80975" cap="sq">
              <a:solidFill>
                <a:srgbClr val="F1F3E4"/>
              </a:solidFill>
              <a:prstDash val="solid"/>
              <a:miter/>
            </a:ln>
          </p:spPr>
          <p:txBody>
            <a:bodyPr/>
            <a:lstStyle/>
            <a:p>
              <a:endParaRPr lang="nl-NL"/>
            </a:p>
          </p:txBody>
        </p:sp>
        <p:sp>
          <p:nvSpPr>
            <p:cNvPr id="17" name="TextBox 17"/>
            <p:cNvSpPr txBox="1"/>
            <p:nvPr/>
          </p:nvSpPr>
          <p:spPr>
            <a:xfrm>
              <a:off x="76200" y="66675"/>
              <a:ext cx="660400" cy="669925"/>
            </a:xfrm>
            <a:prstGeom prst="rect">
              <a:avLst/>
            </a:prstGeom>
          </p:spPr>
          <p:txBody>
            <a:bodyPr lIns="50800" tIns="50800" rIns="50800" bIns="50800" rtlCol="0" anchor="ctr"/>
            <a:lstStyle/>
            <a:p>
              <a:pPr algn="ctr">
                <a:lnSpc>
                  <a:spcPts val="2952"/>
                </a:lnSpc>
              </a:pPr>
              <a:endParaRPr/>
            </a:p>
          </p:txBody>
        </p:sp>
      </p:grpSp>
      <p:grpSp>
        <p:nvGrpSpPr>
          <p:cNvPr id="18" name="Group 18"/>
          <p:cNvGrpSpPr/>
          <p:nvPr/>
        </p:nvGrpSpPr>
        <p:grpSpPr>
          <a:xfrm>
            <a:off x="-2300288" y="1814512"/>
            <a:ext cx="3328988" cy="3328988"/>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9E67"/>
            </a:solidFill>
          </p:spPr>
          <p:txBody>
            <a:bodyPr/>
            <a:lstStyle/>
            <a:p>
              <a:endParaRPr lang="nl-NL"/>
            </a:p>
          </p:txBody>
        </p:sp>
        <p:sp>
          <p:nvSpPr>
            <p:cNvPr id="20" name="TextBox 20"/>
            <p:cNvSpPr txBox="1"/>
            <p:nvPr/>
          </p:nvSpPr>
          <p:spPr>
            <a:xfrm>
              <a:off x="76200" y="66675"/>
              <a:ext cx="660400" cy="669925"/>
            </a:xfrm>
            <a:prstGeom prst="rect">
              <a:avLst/>
            </a:prstGeom>
          </p:spPr>
          <p:txBody>
            <a:bodyPr lIns="50800" tIns="50800" rIns="50800" bIns="50800" rtlCol="0" anchor="ctr"/>
            <a:lstStyle/>
            <a:p>
              <a:pPr algn="ctr">
                <a:lnSpc>
                  <a:spcPts val="2952"/>
                </a:lnSpc>
              </a:pPr>
              <a:endParaRPr/>
            </a:p>
          </p:txBody>
        </p:sp>
      </p:grpSp>
      <p:grpSp>
        <p:nvGrpSpPr>
          <p:cNvPr id="21" name="Group 21"/>
          <p:cNvGrpSpPr/>
          <p:nvPr/>
        </p:nvGrpSpPr>
        <p:grpSpPr>
          <a:xfrm>
            <a:off x="16052049" y="-392181"/>
            <a:ext cx="3328988" cy="3328988"/>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80975" cap="sq">
              <a:solidFill>
                <a:srgbClr val="F79E67"/>
              </a:solidFill>
              <a:prstDash val="solid"/>
              <a:miter/>
            </a:ln>
          </p:spPr>
          <p:txBody>
            <a:bodyPr/>
            <a:lstStyle/>
            <a:p>
              <a:endParaRPr lang="nl-NL"/>
            </a:p>
          </p:txBody>
        </p:sp>
        <p:sp>
          <p:nvSpPr>
            <p:cNvPr id="23" name="TextBox 23"/>
            <p:cNvSpPr txBox="1"/>
            <p:nvPr/>
          </p:nvSpPr>
          <p:spPr>
            <a:xfrm>
              <a:off x="76200" y="66675"/>
              <a:ext cx="660400" cy="669925"/>
            </a:xfrm>
            <a:prstGeom prst="rect">
              <a:avLst/>
            </a:prstGeom>
          </p:spPr>
          <p:txBody>
            <a:bodyPr lIns="50800" tIns="50800" rIns="50800" bIns="50800" rtlCol="0" anchor="ctr"/>
            <a:lstStyle/>
            <a:p>
              <a:pPr algn="ctr">
                <a:lnSpc>
                  <a:spcPts val="2952"/>
                </a:lnSpc>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B1F2C"/>
        </a:solidFill>
        <a:effectLst/>
      </p:bgPr>
    </p:bg>
    <p:spTree>
      <p:nvGrpSpPr>
        <p:cNvPr id="1" name=""/>
        <p:cNvGrpSpPr/>
        <p:nvPr/>
      </p:nvGrpSpPr>
      <p:grpSpPr>
        <a:xfrm>
          <a:off x="0" y="0"/>
          <a:ext cx="0" cy="0"/>
          <a:chOff x="0" y="0"/>
          <a:chExt cx="0" cy="0"/>
        </a:xfrm>
      </p:grpSpPr>
      <p:grpSp>
        <p:nvGrpSpPr>
          <p:cNvPr id="2" name="Group 2"/>
          <p:cNvGrpSpPr/>
          <p:nvPr/>
        </p:nvGrpSpPr>
        <p:grpSpPr>
          <a:xfrm>
            <a:off x="6213594" y="4001839"/>
            <a:ext cx="11225378" cy="5407788"/>
            <a:chOff x="0" y="0"/>
            <a:chExt cx="2956478" cy="1424273"/>
          </a:xfrm>
        </p:grpSpPr>
        <p:sp>
          <p:nvSpPr>
            <p:cNvPr id="3" name="Freeform 3"/>
            <p:cNvSpPr/>
            <p:nvPr/>
          </p:nvSpPr>
          <p:spPr>
            <a:xfrm>
              <a:off x="0" y="0"/>
              <a:ext cx="2956478" cy="1424273"/>
            </a:xfrm>
            <a:custGeom>
              <a:avLst/>
              <a:gdLst/>
              <a:ahLst/>
              <a:cxnLst/>
              <a:rect l="l" t="t" r="r" b="b"/>
              <a:pathLst>
                <a:path w="2956478" h="1424273">
                  <a:moveTo>
                    <a:pt x="35174" y="0"/>
                  </a:moveTo>
                  <a:lnTo>
                    <a:pt x="2921304" y="0"/>
                  </a:lnTo>
                  <a:cubicBezTo>
                    <a:pt x="2940730" y="0"/>
                    <a:pt x="2956478" y="15748"/>
                    <a:pt x="2956478" y="35174"/>
                  </a:cubicBezTo>
                  <a:lnTo>
                    <a:pt x="2956478" y="1389100"/>
                  </a:lnTo>
                  <a:cubicBezTo>
                    <a:pt x="2956478" y="1408525"/>
                    <a:pt x="2940730" y="1424273"/>
                    <a:pt x="2921304" y="1424273"/>
                  </a:cubicBezTo>
                  <a:lnTo>
                    <a:pt x="35174" y="1424273"/>
                  </a:lnTo>
                  <a:cubicBezTo>
                    <a:pt x="15748" y="1424273"/>
                    <a:pt x="0" y="1408525"/>
                    <a:pt x="0" y="1389100"/>
                  </a:cubicBezTo>
                  <a:lnTo>
                    <a:pt x="0" y="35174"/>
                  </a:lnTo>
                  <a:cubicBezTo>
                    <a:pt x="0" y="15748"/>
                    <a:pt x="15748" y="0"/>
                    <a:pt x="35174" y="0"/>
                  </a:cubicBezTo>
                  <a:close/>
                </a:path>
              </a:pathLst>
            </a:custGeom>
            <a:solidFill>
              <a:srgbClr val="FDFDFB"/>
            </a:solidFill>
          </p:spPr>
          <p:txBody>
            <a:bodyPr/>
            <a:lstStyle/>
            <a:p>
              <a:endParaRPr lang="nl-NL"/>
            </a:p>
          </p:txBody>
        </p:sp>
        <p:sp>
          <p:nvSpPr>
            <p:cNvPr id="4" name="TextBox 4"/>
            <p:cNvSpPr txBox="1"/>
            <p:nvPr/>
          </p:nvSpPr>
          <p:spPr>
            <a:xfrm>
              <a:off x="0" y="-9525"/>
              <a:ext cx="2956478" cy="1433798"/>
            </a:xfrm>
            <a:prstGeom prst="rect">
              <a:avLst/>
            </a:prstGeom>
          </p:spPr>
          <p:txBody>
            <a:bodyPr lIns="50800" tIns="50800" rIns="50800" bIns="50800" rtlCol="0" anchor="ctr"/>
            <a:lstStyle/>
            <a:p>
              <a:pPr algn="ctr">
                <a:lnSpc>
                  <a:spcPts val="2952"/>
                </a:lnSpc>
              </a:pPr>
              <a:endParaRPr/>
            </a:p>
          </p:txBody>
        </p:sp>
      </p:grpSp>
      <p:sp>
        <p:nvSpPr>
          <p:cNvPr id="5" name="TextBox 5"/>
          <p:cNvSpPr txBox="1"/>
          <p:nvPr/>
        </p:nvSpPr>
        <p:spPr>
          <a:xfrm>
            <a:off x="6776925" y="4380045"/>
            <a:ext cx="9831396" cy="6039231"/>
          </a:xfrm>
          <a:prstGeom prst="rect">
            <a:avLst/>
          </a:prstGeom>
        </p:spPr>
        <p:txBody>
          <a:bodyPr lIns="0" tIns="0" rIns="0" bIns="0" rtlCol="0" anchor="t">
            <a:spAutoFit/>
          </a:bodyPr>
          <a:lstStyle/>
          <a:p>
            <a:pPr algn="l">
              <a:lnSpc>
                <a:spcPts val="4001"/>
              </a:lnSpc>
            </a:pPr>
            <a:r>
              <a:rPr lang="en-US" sz="2899">
                <a:solidFill>
                  <a:srgbClr val="000000"/>
                </a:solidFill>
                <a:latin typeface="Montserrat"/>
                <a:ea typeface="Montserrat"/>
                <a:cs typeface="Montserrat"/>
                <a:sym typeface="Montserrat"/>
              </a:rPr>
              <a:t>Til að veita góða umönnun og/eða stuðning við skjólstæðing er mikilvægt að vinna samkvæmt áætlun.</a:t>
            </a:r>
          </a:p>
          <a:p>
            <a:pPr algn="l">
              <a:lnSpc>
                <a:spcPts val="4001"/>
              </a:lnSpc>
            </a:pPr>
            <a:endParaRPr lang="en-US" sz="2899">
              <a:solidFill>
                <a:srgbClr val="000000"/>
              </a:solidFill>
              <a:latin typeface="Montserrat"/>
              <a:ea typeface="Montserrat"/>
              <a:cs typeface="Montserrat"/>
              <a:sym typeface="Montserrat"/>
            </a:endParaRPr>
          </a:p>
          <a:p>
            <a:pPr algn="l">
              <a:lnSpc>
                <a:spcPts val="4001"/>
              </a:lnSpc>
            </a:pPr>
            <a:r>
              <a:rPr lang="en-US" sz="2899">
                <a:solidFill>
                  <a:srgbClr val="000000"/>
                </a:solidFill>
                <a:latin typeface="Montserrat"/>
                <a:ea typeface="Montserrat"/>
                <a:cs typeface="Montserrat"/>
                <a:sym typeface="Montserrat"/>
              </a:rPr>
              <a:t>Einkenni kerfisbundinnar vinnu:</a:t>
            </a:r>
          </a:p>
          <a:p>
            <a:pPr marL="626107" lvl="1" indent="-313054" algn="l">
              <a:lnSpc>
                <a:spcPts val="4001"/>
              </a:lnSpc>
              <a:buFont typeface="Arial"/>
              <a:buChar char="•"/>
            </a:pPr>
            <a:r>
              <a:rPr lang="en-US" sz="2899">
                <a:solidFill>
                  <a:srgbClr val="000000"/>
                </a:solidFill>
                <a:latin typeface="Montserrat"/>
                <a:ea typeface="Montserrat"/>
                <a:cs typeface="Montserrat"/>
                <a:sym typeface="Montserrat"/>
              </a:rPr>
              <a:t>Ákveða nálgun</a:t>
            </a:r>
          </a:p>
          <a:p>
            <a:pPr marL="626107" lvl="1" indent="-313054" algn="l">
              <a:lnSpc>
                <a:spcPts val="4001"/>
              </a:lnSpc>
              <a:buFont typeface="Arial"/>
              <a:buChar char="•"/>
            </a:pPr>
            <a:r>
              <a:rPr lang="en-US" sz="2899">
                <a:solidFill>
                  <a:srgbClr val="000000"/>
                </a:solidFill>
                <a:latin typeface="Montserrat"/>
                <a:ea typeface="Montserrat"/>
                <a:cs typeface="Montserrat"/>
                <a:sym typeface="Montserrat"/>
              </a:rPr>
              <a:t>Kerfisbundin</a:t>
            </a:r>
          </a:p>
          <a:p>
            <a:pPr marL="626107" lvl="1" indent="-313054" algn="l">
              <a:lnSpc>
                <a:spcPts val="4001"/>
              </a:lnSpc>
              <a:buFont typeface="Arial"/>
              <a:buChar char="•"/>
            </a:pPr>
            <a:r>
              <a:rPr lang="en-US" sz="2899">
                <a:solidFill>
                  <a:srgbClr val="000000"/>
                </a:solidFill>
                <a:latin typeface="Montserrat"/>
                <a:ea typeface="Montserrat"/>
                <a:cs typeface="Montserrat"/>
                <a:sym typeface="Montserrat"/>
              </a:rPr>
              <a:t>Ferli byggt</a:t>
            </a:r>
          </a:p>
          <a:p>
            <a:pPr marL="626107" lvl="1" indent="-313054" algn="l">
              <a:lnSpc>
                <a:spcPts val="4001"/>
              </a:lnSpc>
              <a:buFont typeface="Arial"/>
              <a:buChar char="•"/>
            </a:pPr>
            <a:r>
              <a:rPr lang="en-US" sz="2899">
                <a:solidFill>
                  <a:srgbClr val="000000"/>
                </a:solidFill>
                <a:latin typeface="Montserrat"/>
                <a:ea typeface="Montserrat"/>
                <a:cs typeface="Montserrat"/>
                <a:sym typeface="Montserrat"/>
              </a:rPr>
              <a:t>Meðvituð</a:t>
            </a:r>
          </a:p>
          <a:p>
            <a:pPr algn="l">
              <a:lnSpc>
                <a:spcPts val="4001"/>
              </a:lnSpc>
            </a:pPr>
            <a:endParaRPr lang="en-US" sz="2899">
              <a:solidFill>
                <a:srgbClr val="000000"/>
              </a:solidFill>
              <a:latin typeface="Montserrat"/>
              <a:ea typeface="Montserrat"/>
              <a:cs typeface="Montserrat"/>
              <a:sym typeface="Montserrat"/>
            </a:endParaRPr>
          </a:p>
          <a:p>
            <a:pPr algn="l">
              <a:lnSpc>
                <a:spcPts val="4001"/>
              </a:lnSpc>
            </a:pPr>
            <a:endParaRPr lang="en-US" sz="2899">
              <a:solidFill>
                <a:srgbClr val="000000"/>
              </a:solidFill>
              <a:latin typeface="Montserrat"/>
              <a:ea typeface="Montserrat"/>
              <a:cs typeface="Montserrat"/>
              <a:sym typeface="Montserrat"/>
            </a:endParaRPr>
          </a:p>
          <a:p>
            <a:pPr algn="l">
              <a:lnSpc>
                <a:spcPts val="4001"/>
              </a:lnSpc>
            </a:pPr>
            <a:endParaRPr lang="en-US" sz="2899">
              <a:solidFill>
                <a:srgbClr val="000000"/>
              </a:solidFill>
              <a:latin typeface="Montserrat"/>
              <a:ea typeface="Montserrat"/>
              <a:cs typeface="Montserrat"/>
              <a:sym typeface="Montserrat"/>
            </a:endParaRPr>
          </a:p>
        </p:txBody>
      </p:sp>
      <p:grpSp>
        <p:nvGrpSpPr>
          <p:cNvPr id="6" name="Group 6"/>
          <p:cNvGrpSpPr/>
          <p:nvPr/>
        </p:nvGrpSpPr>
        <p:grpSpPr>
          <a:xfrm>
            <a:off x="872676" y="498997"/>
            <a:ext cx="14072792" cy="1997079"/>
            <a:chOff x="0" y="0"/>
            <a:chExt cx="3706414" cy="525980"/>
          </a:xfrm>
        </p:grpSpPr>
        <p:sp>
          <p:nvSpPr>
            <p:cNvPr id="7" name="Freeform 7"/>
            <p:cNvSpPr/>
            <p:nvPr/>
          </p:nvSpPr>
          <p:spPr>
            <a:xfrm>
              <a:off x="0" y="0"/>
              <a:ext cx="3706414" cy="525980"/>
            </a:xfrm>
            <a:custGeom>
              <a:avLst/>
              <a:gdLst/>
              <a:ahLst/>
              <a:cxnLst/>
              <a:rect l="l" t="t" r="r" b="b"/>
              <a:pathLst>
                <a:path w="3706414" h="525980">
                  <a:moveTo>
                    <a:pt x="28057" y="0"/>
                  </a:moveTo>
                  <a:lnTo>
                    <a:pt x="3678357" y="0"/>
                  </a:lnTo>
                  <a:cubicBezTo>
                    <a:pt x="3693852" y="0"/>
                    <a:pt x="3706414" y="12561"/>
                    <a:pt x="3706414" y="28057"/>
                  </a:cubicBezTo>
                  <a:lnTo>
                    <a:pt x="3706414" y="497923"/>
                  </a:lnTo>
                  <a:cubicBezTo>
                    <a:pt x="3706414" y="513418"/>
                    <a:pt x="3693852" y="525980"/>
                    <a:pt x="3678357" y="525980"/>
                  </a:cubicBezTo>
                  <a:lnTo>
                    <a:pt x="28057" y="525980"/>
                  </a:lnTo>
                  <a:cubicBezTo>
                    <a:pt x="20616" y="525980"/>
                    <a:pt x="13479" y="523024"/>
                    <a:pt x="8218" y="517762"/>
                  </a:cubicBezTo>
                  <a:cubicBezTo>
                    <a:pt x="2956" y="512500"/>
                    <a:pt x="0" y="505364"/>
                    <a:pt x="0" y="497923"/>
                  </a:cubicBezTo>
                  <a:lnTo>
                    <a:pt x="0" y="28057"/>
                  </a:lnTo>
                  <a:cubicBezTo>
                    <a:pt x="0" y="12561"/>
                    <a:pt x="12561" y="0"/>
                    <a:pt x="28057" y="0"/>
                  </a:cubicBezTo>
                  <a:close/>
                </a:path>
              </a:pathLst>
            </a:custGeom>
            <a:solidFill>
              <a:srgbClr val="FDFDFB"/>
            </a:solidFill>
          </p:spPr>
          <p:txBody>
            <a:bodyPr/>
            <a:lstStyle/>
            <a:p>
              <a:endParaRPr lang="nl-NL"/>
            </a:p>
          </p:txBody>
        </p:sp>
        <p:sp>
          <p:nvSpPr>
            <p:cNvPr id="8" name="TextBox 8"/>
            <p:cNvSpPr txBox="1"/>
            <p:nvPr/>
          </p:nvSpPr>
          <p:spPr>
            <a:xfrm>
              <a:off x="0" y="-9525"/>
              <a:ext cx="3706414" cy="535505"/>
            </a:xfrm>
            <a:prstGeom prst="rect">
              <a:avLst/>
            </a:prstGeom>
          </p:spPr>
          <p:txBody>
            <a:bodyPr lIns="50800" tIns="50800" rIns="50800" bIns="50800" rtlCol="0" anchor="ctr"/>
            <a:lstStyle/>
            <a:p>
              <a:pPr algn="ctr">
                <a:lnSpc>
                  <a:spcPts val="2952"/>
                </a:lnSpc>
              </a:pPr>
              <a:endParaRPr/>
            </a:p>
          </p:txBody>
        </p:sp>
      </p:grpSp>
      <p:sp>
        <p:nvSpPr>
          <p:cNvPr id="9" name="TextBox 9"/>
          <p:cNvSpPr txBox="1"/>
          <p:nvPr/>
        </p:nvSpPr>
        <p:spPr>
          <a:xfrm>
            <a:off x="1552751" y="562663"/>
            <a:ext cx="11467131" cy="2498725"/>
          </a:xfrm>
          <a:prstGeom prst="rect">
            <a:avLst/>
          </a:prstGeom>
        </p:spPr>
        <p:txBody>
          <a:bodyPr lIns="0" tIns="0" rIns="0" bIns="0" rtlCol="0" anchor="t">
            <a:spAutoFit/>
          </a:bodyPr>
          <a:lstStyle/>
          <a:p>
            <a:pPr algn="ctr">
              <a:lnSpc>
                <a:spcPts val="6799"/>
              </a:lnSpc>
            </a:pPr>
            <a:r>
              <a:rPr lang="en-US" sz="3999" b="1" spc="235">
                <a:solidFill>
                  <a:srgbClr val="F79E67"/>
                </a:solidFill>
                <a:latin typeface="Montserrat Bold"/>
                <a:ea typeface="Montserrat Bold"/>
                <a:cs typeface="Montserrat Bold"/>
                <a:sym typeface="Montserrat Bold"/>
              </a:rPr>
              <a:t>HVAÐ ER SKIPULÖGÐ UMÖNNUN?</a:t>
            </a:r>
          </a:p>
          <a:p>
            <a:pPr algn="ctr">
              <a:lnSpc>
                <a:spcPts val="6799"/>
              </a:lnSpc>
            </a:pPr>
            <a:r>
              <a:rPr lang="en-US" sz="3999" b="1" spc="235">
                <a:solidFill>
                  <a:srgbClr val="F79E67"/>
                </a:solidFill>
                <a:latin typeface="Montserrat Bold"/>
                <a:ea typeface="Montserrat Bold"/>
                <a:cs typeface="Montserrat Bold"/>
                <a:sym typeface="Montserrat Bold"/>
              </a:rPr>
              <a:t>Af hverju að vinna kerfisbundið?</a:t>
            </a:r>
          </a:p>
          <a:p>
            <a:pPr marL="0" lvl="0" indent="0" algn="ctr">
              <a:lnSpc>
                <a:spcPts val="6799"/>
              </a:lnSpc>
              <a:spcBef>
                <a:spcPct val="0"/>
              </a:spcBef>
            </a:pPr>
            <a:endParaRPr lang="en-US" sz="3999" b="1" spc="235">
              <a:solidFill>
                <a:srgbClr val="F79E67"/>
              </a:solidFill>
              <a:latin typeface="Montserrat Bold"/>
              <a:ea typeface="Montserrat Bold"/>
              <a:cs typeface="Montserrat Bold"/>
              <a:sym typeface="Montserrat Bold"/>
            </a:endParaRPr>
          </a:p>
        </p:txBody>
      </p:sp>
      <p:grpSp>
        <p:nvGrpSpPr>
          <p:cNvPr id="10" name="Group 10"/>
          <p:cNvGrpSpPr/>
          <p:nvPr/>
        </p:nvGrpSpPr>
        <p:grpSpPr>
          <a:xfrm>
            <a:off x="872676" y="7686196"/>
            <a:ext cx="2214562" cy="2214562"/>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80975" cap="sq">
              <a:solidFill>
                <a:srgbClr val="F1F3E4"/>
              </a:solidFill>
              <a:prstDash val="solid"/>
              <a:miter/>
            </a:ln>
          </p:spPr>
          <p:txBody>
            <a:bodyPr/>
            <a:lstStyle/>
            <a:p>
              <a:endParaRPr lang="nl-NL"/>
            </a:p>
          </p:txBody>
        </p:sp>
        <p:sp>
          <p:nvSpPr>
            <p:cNvPr id="12" name="TextBox 12"/>
            <p:cNvSpPr txBox="1"/>
            <p:nvPr/>
          </p:nvSpPr>
          <p:spPr>
            <a:xfrm>
              <a:off x="76200" y="66675"/>
              <a:ext cx="660400" cy="669925"/>
            </a:xfrm>
            <a:prstGeom prst="rect">
              <a:avLst/>
            </a:prstGeom>
          </p:spPr>
          <p:txBody>
            <a:bodyPr lIns="50800" tIns="50800" rIns="50800" bIns="50800" rtlCol="0" anchor="ctr"/>
            <a:lstStyle/>
            <a:p>
              <a:pPr algn="ctr">
                <a:lnSpc>
                  <a:spcPts val="2952"/>
                </a:lnSpc>
              </a:pPr>
              <a:endParaRPr/>
            </a:p>
          </p:txBody>
        </p:sp>
      </p:grpSp>
      <p:grpSp>
        <p:nvGrpSpPr>
          <p:cNvPr id="13" name="Group 13"/>
          <p:cNvGrpSpPr/>
          <p:nvPr/>
        </p:nvGrpSpPr>
        <p:grpSpPr>
          <a:xfrm>
            <a:off x="-909491" y="5464490"/>
            <a:ext cx="3328988" cy="3328988"/>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9E67"/>
            </a:solidFill>
          </p:spPr>
          <p:txBody>
            <a:bodyPr/>
            <a:lstStyle/>
            <a:p>
              <a:endParaRPr lang="nl-NL"/>
            </a:p>
          </p:txBody>
        </p:sp>
        <p:sp>
          <p:nvSpPr>
            <p:cNvPr id="15" name="TextBox 15"/>
            <p:cNvSpPr txBox="1"/>
            <p:nvPr/>
          </p:nvSpPr>
          <p:spPr>
            <a:xfrm>
              <a:off x="76200" y="66675"/>
              <a:ext cx="660400" cy="669925"/>
            </a:xfrm>
            <a:prstGeom prst="rect">
              <a:avLst/>
            </a:prstGeom>
          </p:spPr>
          <p:txBody>
            <a:bodyPr lIns="50800" tIns="50800" rIns="50800" bIns="50800" rtlCol="0" anchor="ctr"/>
            <a:lstStyle/>
            <a:p>
              <a:pPr algn="ctr">
                <a:lnSpc>
                  <a:spcPts val="2952"/>
                </a:lnSpc>
              </a:pPr>
              <a:endParaRPr/>
            </a:p>
          </p:txBody>
        </p:sp>
      </p:grpSp>
      <p:grpSp>
        <p:nvGrpSpPr>
          <p:cNvPr id="16" name="Group 16"/>
          <p:cNvGrpSpPr/>
          <p:nvPr/>
        </p:nvGrpSpPr>
        <p:grpSpPr>
          <a:xfrm>
            <a:off x="16393199" y="-419088"/>
            <a:ext cx="3328988" cy="3328988"/>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80975" cap="sq">
              <a:solidFill>
                <a:srgbClr val="F79E67"/>
              </a:solidFill>
              <a:prstDash val="solid"/>
              <a:miter/>
            </a:ln>
          </p:spPr>
          <p:txBody>
            <a:bodyPr/>
            <a:lstStyle/>
            <a:p>
              <a:endParaRPr lang="nl-NL"/>
            </a:p>
          </p:txBody>
        </p:sp>
        <p:sp>
          <p:nvSpPr>
            <p:cNvPr id="18" name="TextBox 18"/>
            <p:cNvSpPr txBox="1"/>
            <p:nvPr/>
          </p:nvSpPr>
          <p:spPr>
            <a:xfrm>
              <a:off x="76200" y="66675"/>
              <a:ext cx="660400" cy="669925"/>
            </a:xfrm>
            <a:prstGeom prst="rect">
              <a:avLst/>
            </a:prstGeom>
          </p:spPr>
          <p:txBody>
            <a:bodyPr lIns="50800" tIns="50800" rIns="50800" bIns="50800" rtlCol="0" anchor="ctr"/>
            <a:lstStyle/>
            <a:p>
              <a:pPr algn="ctr">
                <a:lnSpc>
                  <a:spcPts val="2952"/>
                </a:lnSpc>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B1F2C"/>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0733832" cy="4427662"/>
            <a:chOff x="0" y="0"/>
            <a:chExt cx="2827017" cy="1166133"/>
          </a:xfrm>
        </p:grpSpPr>
        <p:sp>
          <p:nvSpPr>
            <p:cNvPr id="3" name="Freeform 3"/>
            <p:cNvSpPr/>
            <p:nvPr/>
          </p:nvSpPr>
          <p:spPr>
            <a:xfrm>
              <a:off x="0" y="0"/>
              <a:ext cx="2827017" cy="1166133"/>
            </a:xfrm>
            <a:custGeom>
              <a:avLst/>
              <a:gdLst/>
              <a:ahLst/>
              <a:cxnLst/>
              <a:rect l="l" t="t" r="r" b="b"/>
              <a:pathLst>
                <a:path w="2827017" h="1166133">
                  <a:moveTo>
                    <a:pt x="36784" y="0"/>
                  </a:moveTo>
                  <a:lnTo>
                    <a:pt x="2790233" y="0"/>
                  </a:lnTo>
                  <a:cubicBezTo>
                    <a:pt x="2810548" y="0"/>
                    <a:pt x="2827017" y="16469"/>
                    <a:pt x="2827017" y="36784"/>
                  </a:cubicBezTo>
                  <a:lnTo>
                    <a:pt x="2827017" y="1129349"/>
                  </a:lnTo>
                  <a:cubicBezTo>
                    <a:pt x="2827017" y="1149664"/>
                    <a:pt x="2810548" y="1166133"/>
                    <a:pt x="2790233" y="1166133"/>
                  </a:cubicBezTo>
                  <a:lnTo>
                    <a:pt x="36784" y="1166133"/>
                  </a:lnTo>
                  <a:cubicBezTo>
                    <a:pt x="16469" y="1166133"/>
                    <a:pt x="0" y="1149664"/>
                    <a:pt x="0" y="1129349"/>
                  </a:cubicBezTo>
                  <a:lnTo>
                    <a:pt x="0" y="36784"/>
                  </a:lnTo>
                  <a:cubicBezTo>
                    <a:pt x="0" y="16469"/>
                    <a:pt x="16469" y="0"/>
                    <a:pt x="36784" y="0"/>
                  </a:cubicBezTo>
                  <a:close/>
                </a:path>
              </a:pathLst>
            </a:custGeom>
            <a:solidFill>
              <a:srgbClr val="FDFDFB"/>
            </a:solidFill>
          </p:spPr>
          <p:txBody>
            <a:bodyPr/>
            <a:lstStyle/>
            <a:p>
              <a:endParaRPr lang="nl-NL"/>
            </a:p>
          </p:txBody>
        </p:sp>
        <p:sp>
          <p:nvSpPr>
            <p:cNvPr id="4" name="TextBox 4"/>
            <p:cNvSpPr txBox="1"/>
            <p:nvPr/>
          </p:nvSpPr>
          <p:spPr>
            <a:xfrm>
              <a:off x="0" y="-9525"/>
              <a:ext cx="2827017" cy="1175658"/>
            </a:xfrm>
            <a:prstGeom prst="rect">
              <a:avLst/>
            </a:prstGeom>
          </p:spPr>
          <p:txBody>
            <a:bodyPr lIns="50800" tIns="50800" rIns="50800" bIns="50800" rtlCol="0" anchor="ctr"/>
            <a:lstStyle/>
            <a:p>
              <a:pPr algn="ctr">
                <a:lnSpc>
                  <a:spcPts val="2952"/>
                </a:lnSpc>
              </a:pPr>
              <a:endParaRPr/>
            </a:p>
          </p:txBody>
        </p:sp>
      </p:grpSp>
      <p:sp>
        <p:nvSpPr>
          <p:cNvPr id="5" name="Freeform 5"/>
          <p:cNvSpPr/>
          <p:nvPr/>
        </p:nvSpPr>
        <p:spPr>
          <a:xfrm>
            <a:off x="7294463" y="4016329"/>
            <a:ext cx="10993537" cy="10416376"/>
          </a:xfrm>
          <a:custGeom>
            <a:avLst/>
            <a:gdLst/>
            <a:ahLst/>
            <a:cxnLst/>
            <a:rect l="l" t="t" r="r" b="b"/>
            <a:pathLst>
              <a:path w="10993537" h="10416376">
                <a:moveTo>
                  <a:pt x="0" y="0"/>
                </a:moveTo>
                <a:lnTo>
                  <a:pt x="10993537" y="0"/>
                </a:lnTo>
                <a:lnTo>
                  <a:pt x="10993537" y="10416376"/>
                </a:lnTo>
                <a:lnTo>
                  <a:pt x="0" y="104163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6" name="TextBox 6"/>
          <p:cNvSpPr txBox="1"/>
          <p:nvPr/>
        </p:nvSpPr>
        <p:spPr>
          <a:xfrm>
            <a:off x="1492932" y="1844675"/>
            <a:ext cx="10072483" cy="1641475"/>
          </a:xfrm>
          <a:prstGeom prst="rect">
            <a:avLst/>
          </a:prstGeom>
        </p:spPr>
        <p:txBody>
          <a:bodyPr lIns="0" tIns="0" rIns="0" bIns="0" rtlCol="0" anchor="t">
            <a:spAutoFit/>
          </a:bodyPr>
          <a:lstStyle/>
          <a:p>
            <a:pPr marL="0" lvl="0" indent="0" algn="l">
              <a:lnSpc>
                <a:spcPts val="6799"/>
              </a:lnSpc>
              <a:spcBef>
                <a:spcPct val="0"/>
              </a:spcBef>
            </a:pPr>
            <a:r>
              <a:rPr lang="en-US" sz="3999" b="1" spc="235">
                <a:solidFill>
                  <a:srgbClr val="F79E67"/>
                </a:solidFill>
                <a:latin typeface="Montserrat Bold"/>
                <a:ea typeface="Montserrat Bold"/>
                <a:cs typeface="Montserrat Bold"/>
                <a:sym typeface="Montserrat Bold"/>
              </a:rPr>
              <a:t>DÆMI UM SKIPULAGÐA UMÖNNUN:</a:t>
            </a:r>
          </a:p>
        </p:txBody>
      </p:sp>
      <p:sp>
        <p:nvSpPr>
          <p:cNvPr id="7" name="TextBox 7"/>
          <p:cNvSpPr txBox="1"/>
          <p:nvPr/>
        </p:nvSpPr>
        <p:spPr>
          <a:xfrm>
            <a:off x="1492932" y="3448050"/>
            <a:ext cx="8570373" cy="1695450"/>
          </a:xfrm>
          <a:prstGeom prst="rect">
            <a:avLst/>
          </a:prstGeom>
        </p:spPr>
        <p:txBody>
          <a:bodyPr lIns="0" tIns="0" rIns="0" bIns="0" rtlCol="0" anchor="t">
            <a:spAutoFit/>
          </a:bodyPr>
          <a:lstStyle/>
          <a:p>
            <a:pPr algn="l">
              <a:lnSpc>
                <a:spcPts val="3449"/>
              </a:lnSpc>
            </a:pPr>
            <a:r>
              <a:rPr lang="en-US" sz="2499">
                <a:solidFill>
                  <a:srgbClr val="000000"/>
                </a:solidFill>
                <a:latin typeface="Montserrat"/>
                <a:ea typeface="Montserrat"/>
                <a:cs typeface="Montserrat"/>
                <a:sym typeface="Montserrat"/>
              </a:rPr>
              <a:t>Hver eru dæmi um skipulagða umönnun?</a:t>
            </a:r>
          </a:p>
          <a:p>
            <a:pPr algn="l">
              <a:lnSpc>
                <a:spcPts val="3449"/>
              </a:lnSpc>
            </a:pPr>
            <a:endParaRPr lang="en-US" sz="2499">
              <a:solidFill>
                <a:srgbClr val="000000"/>
              </a:solidFill>
              <a:latin typeface="Montserrat"/>
              <a:ea typeface="Montserrat"/>
              <a:cs typeface="Montserrat"/>
              <a:sym typeface="Montserrat"/>
            </a:endParaRPr>
          </a:p>
          <a:p>
            <a:pPr algn="l">
              <a:lnSpc>
                <a:spcPts val="3449"/>
              </a:lnSpc>
            </a:pPr>
            <a:endParaRPr lang="en-US" sz="2499">
              <a:solidFill>
                <a:srgbClr val="000000"/>
              </a:solidFill>
              <a:latin typeface="Montserrat"/>
              <a:ea typeface="Montserrat"/>
              <a:cs typeface="Montserrat"/>
              <a:sym typeface="Montserrat"/>
            </a:endParaRPr>
          </a:p>
          <a:p>
            <a:pPr algn="l">
              <a:lnSpc>
                <a:spcPts val="3449"/>
              </a:lnSpc>
            </a:pPr>
            <a:endParaRPr lang="en-US" sz="2499">
              <a:solidFill>
                <a:srgbClr val="000000"/>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B1F2C"/>
        </a:solidFill>
        <a:effectLst/>
      </p:bgPr>
    </p:bg>
    <p:spTree>
      <p:nvGrpSpPr>
        <p:cNvPr id="1" name=""/>
        <p:cNvGrpSpPr/>
        <p:nvPr/>
      </p:nvGrpSpPr>
      <p:grpSpPr>
        <a:xfrm>
          <a:off x="0" y="0"/>
          <a:ext cx="0" cy="0"/>
          <a:chOff x="0" y="0"/>
          <a:chExt cx="0" cy="0"/>
        </a:xfrm>
      </p:grpSpPr>
      <p:grpSp>
        <p:nvGrpSpPr>
          <p:cNvPr id="2" name="Group 2"/>
          <p:cNvGrpSpPr/>
          <p:nvPr/>
        </p:nvGrpSpPr>
        <p:grpSpPr>
          <a:xfrm>
            <a:off x="275547" y="484784"/>
            <a:ext cx="7815173" cy="2640468"/>
            <a:chOff x="0" y="0"/>
            <a:chExt cx="2058317" cy="695432"/>
          </a:xfrm>
        </p:grpSpPr>
        <p:sp>
          <p:nvSpPr>
            <p:cNvPr id="3" name="Freeform 3"/>
            <p:cNvSpPr/>
            <p:nvPr/>
          </p:nvSpPr>
          <p:spPr>
            <a:xfrm>
              <a:off x="0" y="0"/>
              <a:ext cx="2058317" cy="695432"/>
            </a:xfrm>
            <a:custGeom>
              <a:avLst/>
              <a:gdLst/>
              <a:ahLst/>
              <a:cxnLst/>
              <a:rect l="l" t="t" r="r" b="b"/>
              <a:pathLst>
                <a:path w="2058317" h="695432">
                  <a:moveTo>
                    <a:pt x="50522" y="0"/>
                  </a:moveTo>
                  <a:lnTo>
                    <a:pt x="2007795" y="0"/>
                  </a:lnTo>
                  <a:cubicBezTo>
                    <a:pt x="2035698" y="0"/>
                    <a:pt x="2058317" y="22619"/>
                    <a:pt x="2058317" y="50522"/>
                  </a:cubicBezTo>
                  <a:lnTo>
                    <a:pt x="2058317" y="644910"/>
                  </a:lnTo>
                  <a:cubicBezTo>
                    <a:pt x="2058317" y="672813"/>
                    <a:pt x="2035698" y="695432"/>
                    <a:pt x="2007795" y="695432"/>
                  </a:cubicBezTo>
                  <a:lnTo>
                    <a:pt x="50522" y="695432"/>
                  </a:lnTo>
                  <a:cubicBezTo>
                    <a:pt x="22619" y="695432"/>
                    <a:pt x="0" y="672813"/>
                    <a:pt x="0" y="644910"/>
                  </a:cubicBezTo>
                  <a:lnTo>
                    <a:pt x="0" y="50522"/>
                  </a:lnTo>
                  <a:cubicBezTo>
                    <a:pt x="0" y="22619"/>
                    <a:pt x="22619" y="0"/>
                    <a:pt x="50522" y="0"/>
                  </a:cubicBezTo>
                  <a:close/>
                </a:path>
              </a:pathLst>
            </a:custGeom>
            <a:solidFill>
              <a:srgbClr val="FDFDFB"/>
            </a:solidFill>
          </p:spPr>
          <p:txBody>
            <a:bodyPr/>
            <a:lstStyle/>
            <a:p>
              <a:endParaRPr lang="nl-NL"/>
            </a:p>
          </p:txBody>
        </p:sp>
        <p:sp>
          <p:nvSpPr>
            <p:cNvPr id="4" name="TextBox 4"/>
            <p:cNvSpPr txBox="1"/>
            <p:nvPr/>
          </p:nvSpPr>
          <p:spPr>
            <a:xfrm>
              <a:off x="0" y="-9525"/>
              <a:ext cx="2058317" cy="704957"/>
            </a:xfrm>
            <a:prstGeom prst="rect">
              <a:avLst/>
            </a:prstGeom>
          </p:spPr>
          <p:txBody>
            <a:bodyPr lIns="50800" tIns="50800" rIns="50800" bIns="50800" rtlCol="0" anchor="ctr"/>
            <a:lstStyle/>
            <a:p>
              <a:pPr algn="ctr">
                <a:lnSpc>
                  <a:spcPts val="2952"/>
                </a:lnSpc>
              </a:pPr>
              <a:endParaRPr/>
            </a:p>
          </p:txBody>
        </p:sp>
      </p:grpSp>
      <p:grpSp>
        <p:nvGrpSpPr>
          <p:cNvPr id="5" name="Group 5"/>
          <p:cNvGrpSpPr/>
          <p:nvPr/>
        </p:nvGrpSpPr>
        <p:grpSpPr>
          <a:xfrm>
            <a:off x="9951141" y="387377"/>
            <a:ext cx="3086100" cy="3086100"/>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9E1C7"/>
            </a:solidFill>
          </p:spPr>
          <p:txBody>
            <a:bodyPr/>
            <a:lstStyle/>
            <a:p>
              <a:endParaRPr lang="nl-NL"/>
            </a:p>
          </p:txBody>
        </p:sp>
        <p:sp>
          <p:nvSpPr>
            <p:cNvPr id="7" name="TextBox 7"/>
            <p:cNvSpPr txBox="1"/>
            <p:nvPr/>
          </p:nvSpPr>
          <p:spPr>
            <a:xfrm>
              <a:off x="76200" y="66675"/>
              <a:ext cx="660400" cy="669925"/>
            </a:xfrm>
            <a:prstGeom prst="rect">
              <a:avLst/>
            </a:prstGeom>
          </p:spPr>
          <p:txBody>
            <a:bodyPr lIns="50800" tIns="50800" rIns="50800" bIns="50800" rtlCol="0" anchor="ctr"/>
            <a:lstStyle/>
            <a:p>
              <a:pPr algn="ctr">
                <a:lnSpc>
                  <a:spcPts val="2829"/>
                </a:lnSpc>
              </a:pPr>
              <a:r>
                <a:rPr lang="en-US" sz="2300" b="1" spc="349">
                  <a:solidFill>
                    <a:srgbClr val="AB1F2C"/>
                  </a:solidFill>
                  <a:latin typeface="Montserrat Bold"/>
                  <a:ea typeface="Montserrat Bold"/>
                  <a:cs typeface="Montserrat Bold"/>
                  <a:sym typeface="Montserrat Bold"/>
                </a:rPr>
                <a:t>1</a:t>
              </a:r>
              <a:r>
                <a:rPr lang="en-US" sz="2300" b="1" spc="349">
                  <a:solidFill>
                    <a:srgbClr val="AB1F2C"/>
                  </a:solidFill>
                  <a:latin typeface="Montserrat Medium"/>
                  <a:ea typeface="Montserrat Medium"/>
                  <a:cs typeface="Montserrat Medium"/>
                  <a:sym typeface="Montserrat Medium"/>
                </a:rPr>
                <a:t> </a:t>
              </a:r>
            </a:p>
            <a:p>
              <a:pPr algn="ctr">
                <a:lnSpc>
                  <a:spcPts val="2829"/>
                </a:lnSpc>
              </a:pPr>
              <a:r>
                <a:rPr lang="en-US" sz="2300" b="1" spc="349">
                  <a:solidFill>
                    <a:srgbClr val="AB1F2C"/>
                  </a:solidFill>
                  <a:latin typeface="Montserrat Medium"/>
                  <a:ea typeface="Montserrat Medium"/>
                  <a:cs typeface="Montserrat Medium"/>
                  <a:sym typeface="Montserrat Medium"/>
                </a:rPr>
                <a:t>Safna gögnum</a:t>
              </a:r>
            </a:p>
            <a:p>
              <a:pPr algn="ctr">
                <a:lnSpc>
                  <a:spcPts val="2829"/>
                </a:lnSpc>
              </a:pPr>
              <a:endParaRPr lang="en-US" sz="2300" b="1" spc="349">
                <a:solidFill>
                  <a:srgbClr val="AB1F2C"/>
                </a:solidFill>
                <a:latin typeface="Montserrat Medium"/>
                <a:ea typeface="Montserrat Medium"/>
                <a:cs typeface="Montserrat Medium"/>
                <a:sym typeface="Montserrat Medium"/>
              </a:endParaRPr>
            </a:p>
          </p:txBody>
        </p:sp>
      </p:grpSp>
      <p:sp>
        <p:nvSpPr>
          <p:cNvPr id="8" name="TextBox 8"/>
          <p:cNvSpPr txBox="1"/>
          <p:nvPr/>
        </p:nvSpPr>
        <p:spPr>
          <a:xfrm>
            <a:off x="481972" y="1892327"/>
            <a:ext cx="6508420" cy="2124075"/>
          </a:xfrm>
          <a:prstGeom prst="rect">
            <a:avLst/>
          </a:prstGeom>
        </p:spPr>
        <p:txBody>
          <a:bodyPr lIns="0" tIns="0" rIns="0" bIns="0" rtlCol="0" anchor="t">
            <a:spAutoFit/>
          </a:bodyPr>
          <a:lstStyle/>
          <a:p>
            <a:pPr algn="l">
              <a:lnSpc>
                <a:spcPts val="3449"/>
              </a:lnSpc>
            </a:pPr>
            <a:r>
              <a:rPr lang="en-US" sz="2499">
                <a:solidFill>
                  <a:srgbClr val="000000"/>
                </a:solidFill>
                <a:latin typeface="Montserrat"/>
                <a:ea typeface="Montserrat"/>
                <a:cs typeface="Montserrat"/>
                <a:sym typeface="Montserrat"/>
              </a:rPr>
              <a:t>Kerfisbundin/skipulögð vinna felur í sér fjölda skrefa:</a:t>
            </a:r>
          </a:p>
          <a:p>
            <a:pPr algn="l">
              <a:lnSpc>
                <a:spcPts val="3449"/>
              </a:lnSpc>
            </a:pPr>
            <a:endParaRPr lang="en-US" sz="2499">
              <a:solidFill>
                <a:srgbClr val="000000"/>
              </a:solidFill>
              <a:latin typeface="Montserrat"/>
              <a:ea typeface="Montserrat"/>
              <a:cs typeface="Montserrat"/>
              <a:sym typeface="Montserrat"/>
            </a:endParaRPr>
          </a:p>
          <a:p>
            <a:pPr algn="l">
              <a:lnSpc>
                <a:spcPts val="3449"/>
              </a:lnSpc>
            </a:pPr>
            <a:endParaRPr lang="en-US" sz="2499">
              <a:solidFill>
                <a:srgbClr val="000000"/>
              </a:solidFill>
              <a:latin typeface="Montserrat"/>
              <a:ea typeface="Montserrat"/>
              <a:cs typeface="Montserrat"/>
              <a:sym typeface="Montserrat"/>
            </a:endParaRPr>
          </a:p>
          <a:p>
            <a:pPr algn="l">
              <a:lnSpc>
                <a:spcPts val="3449"/>
              </a:lnSpc>
            </a:pPr>
            <a:endParaRPr lang="en-US" sz="2499">
              <a:solidFill>
                <a:srgbClr val="000000"/>
              </a:solidFill>
              <a:latin typeface="Montserrat"/>
              <a:ea typeface="Montserrat"/>
              <a:cs typeface="Montserrat"/>
              <a:sym typeface="Montserrat"/>
            </a:endParaRPr>
          </a:p>
        </p:txBody>
      </p:sp>
      <p:grpSp>
        <p:nvGrpSpPr>
          <p:cNvPr id="9" name="Group 9"/>
          <p:cNvGrpSpPr/>
          <p:nvPr/>
        </p:nvGrpSpPr>
        <p:grpSpPr>
          <a:xfrm>
            <a:off x="13547240" y="3125252"/>
            <a:ext cx="3086100" cy="3086100"/>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9E1C7"/>
            </a:solidFill>
          </p:spPr>
          <p:txBody>
            <a:bodyPr/>
            <a:lstStyle/>
            <a:p>
              <a:endParaRPr lang="nl-NL"/>
            </a:p>
          </p:txBody>
        </p:sp>
        <p:sp>
          <p:nvSpPr>
            <p:cNvPr id="11" name="TextBox 11"/>
            <p:cNvSpPr txBox="1"/>
            <p:nvPr/>
          </p:nvSpPr>
          <p:spPr>
            <a:xfrm>
              <a:off x="76200" y="66675"/>
              <a:ext cx="660400" cy="669925"/>
            </a:xfrm>
            <a:prstGeom prst="rect">
              <a:avLst/>
            </a:prstGeom>
          </p:spPr>
          <p:txBody>
            <a:bodyPr lIns="50800" tIns="50800" rIns="50800" bIns="50800" rtlCol="0" anchor="ctr"/>
            <a:lstStyle/>
            <a:p>
              <a:pPr algn="ctr">
                <a:lnSpc>
                  <a:spcPts val="2829"/>
                </a:lnSpc>
              </a:pPr>
              <a:r>
                <a:rPr lang="en-US" sz="2300" b="1" spc="349">
                  <a:solidFill>
                    <a:srgbClr val="AB1F2C"/>
                  </a:solidFill>
                  <a:latin typeface="Montserrat Bold"/>
                  <a:ea typeface="Montserrat Bold"/>
                  <a:cs typeface="Montserrat Bold"/>
                  <a:sym typeface="Montserrat Bold"/>
                </a:rPr>
                <a:t>2 </a:t>
              </a:r>
            </a:p>
            <a:p>
              <a:pPr algn="ctr">
                <a:lnSpc>
                  <a:spcPts val="2829"/>
                </a:lnSpc>
              </a:pPr>
              <a:r>
                <a:rPr lang="en-US" sz="2300" spc="349">
                  <a:solidFill>
                    <a:srgbClr val="AB1F2C"/>
                  </a:solidFill>
                  <a:latin typeface="Montserrat"/>
                  <a:ea typeface="Montserrat"/>
                  <a:cs typeface="Montserrat"/>
                  <a:sym typeface="Montserrat"/>
                </a:rPr>
                <a:t>Meta umönnunar þarfir</a:t>
              </a:r>
            </a:p>
            <a:p>
              <a:pPr algn="ctr">
                <a:lnSpc>
                  <a:spcPts val="2829"/>
                </a:lnSpc>
              </a:pPr>
              <a:endParaRPr lang="en-US" sz="2300" spc="349">
                <a:solidFill>
                  <a:srgbClr val="AB1F2C"/>
                </a:solidFill>
                <a:latin typeface="Montserrat"/>
                <a:ea typeface="Montserrat"/>
                <a:cs typeface="Montserrat"/>
                <a:sym typeface="Montserrat"/>
              </a:endParaRPr>
            </a:p>
          </p:txBody>
        </p:sp>
      </p:grpSp>
      <p:grpSp>
        <p:nvGrpSpPr>
          <p:cNvPr id="12" name="Group 12"/>
          <p:cNvGrpSpPr/>
          <p:nvPr/>
        </p:nvGrpSpPr>
        <p:grpSpPr>
          <a:xfrm>
            <a:off x="6355042" y="3189104"/>
            <a:ext cx="3086100" cy="3086100"/>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9E1C7"/>
            </a:solidFill>
          </p:spPr>
          <p:txBody>
            <a:bodyPr/>
            <a:lstStyle/>
            <a:p>
              <a:endParaRPr lang="nl-NL"/>
            </a:p>
          </p:txBody>
        </p:sp>
        <p:sp>
          <p:nvSpPr>
            <p:cNvPr id="14" name="TextBox 14"/>
            <p:cNvSpPr txBox="1"/>
            <p:nvPr/>
          </p:nvSpPr>
          <p:spPr>
            <a:xfrm>
              <a:off x="76200" y="66675"/>
              <a:ext cx="660400" cy="669925"/>
            </a:xfrm>
            <a:prstGeom prst="rect">
              <a:avLst/>
            </a:prstGeom>
          </p:spPr>
          <p:txBody>
            <a:bodyPr lIns="50800" tIns="50800" rIns="50800" bIns="50800" rtlCol="0" anchor="ctr"/>
            <a:lstStyle/>
            <a:p>
              <a:pPr algn="ctr">
                <a:lnSpc>
                  <a:spcPts val="2829"/>
                </a:lnSpc>
              </a:pPr>
              <a:r>
                <a:rPr lang="en-US" sz="2300" b="1" spc="349">
                  <a:solidFill>
                    <a:srgbClr val="AB1F2C"/>
                  </a:solidFill>
                  <a:latin typeface="Montserrat Bold"/>
                  <a:ea typeface="Montserrat Bold"/>
                  <a:cs typeface="Montserrat Bold"/>
                  <a:sym typeface="Montserrat Bold"/>
                </a:rPr>
                <a:t>5</a:t>
              </a:r>
            </a:p>
            <a:p>
              <a:pPr algn="ctr">
                <a:lnSpc>
                  <a:spcPts val="2829"/>
                </a:lnSpc>
              </a:pPr>
              <a:r>
                <a:rPr lang="en-US" sz="2300" b="1" spc="349">
                  <a:solidFill>
                    <a:srgbClr val="AB1F2C"/>
                  </a:solidFill>
                  <a:latin typeface="Montserrat Medium"/>
                  <a:ea typeface="Montserrat Medium"/>
                  <a:cs typeface="Montserrat Medium"/>
                  <a:sym typeface="Montserrat Medium"/>
                </a:rPr>
                <a:t>Meta árangur</a:t>
              </a:r>
            </a:p>
          </p:txBody>
        </p:sp>
      </p:grpSp>
      <p:grpSp>
        <p:nvGrpSpPr>
          <p:cNvPr id="15" name="Group 15"/>
          <p:cNvGrpSpPr/>
          <p:nvPr/>
        </p:nvGrpSpPr>
        <p:grpSpPr>
          <a:xfrm>
            <a:off x="7898092" y="7054877"/>
            <a:ext cx="3086100" cy="3086100"/>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9E1C7"/>
            </a:solidFill>
          </p:spPr>
          <p:txBody>
            <a:bodyPr/>
            <a:lstStyle/>
            <a:p>
              <a:endParaRPr lang="nl-NL"/>
            </a:p>
          </p:txBody>
        </p:sp>
        <p:sp>
          <p:nvSpPr>
            <p:cNvPr id="17" name="TextBox 17"/>
            <p:cNvSpPr txBox="1"/>
            <p:nvPr/>
          </p:nvSpPr>
          <p:spPr>
            <a:xfrm>
              <a:off x="76200" y="76200"/>
              <a:ext cx="660400" cy="660400"/>
            </a:xfrm>
            <a:prstGeom prst="rect">
              <a:avLst/>
            </a:prstGeom>
          </p:spPr>
          <p:txBody>
            <a:bodyPr lIns="50800" tIns="50800" rIns="50800" bIns="50800" rtlCol="0" anchor="ctr"/>
            <a:lstStyle/>
            <a:p>
              <a:pPr algn="ctr">
                <a:lnSpc>
                  <a:spcPts val="2952"/>
                </a:lnSpc>
              </a:pPr>
              <a:r>
                <a:rPr lang="en-US" sz="2400" b="1" spc="91">
                  <a:solidFill>
                    <a:srgbClr val="AB1F2C"/>
                  </a:solidFill>
                  <a:latin typeface="Montserrat Bold"/>
                  <a:ea typeface="Montserrat Bold"/>
                  <a:cs typeface="Montserrat Bold"/>
                  <a:sym typeface="Montserrat Bold"/>
                </a:rPr>
                <a:t>4 </a:t>
              </a:r>
            </a:p>
            <a:p>
              <a:pPr algn="ctr">
                <a:lnSpc>
                  <a:spcPts val="2829"/>
                </a:lnSpc>
              </a:pPr>
              <a:r>
                <a:rPr lang="en-US" sz="2300" spc="87">
                  <a:solidFill>
                    <a:srgbClr val="AB1F2C"/>
                  </a:solidFill>
                  <a:latin typeface="Montserrat"/>
                  <a:ea typeface="Montserrat"/>
                  <a:cs typeface="Montserrat"/>
                  <a:sym typeface="Montserrat"/>
                </a:rPr>
                <a:t>Áætlanir og framkvæmd umönnunar aðgerða</a:t>
              </a:r>
            </a:p>
            <a:p>
              <a:pPr algn="ctr">
                <a:lnSpc>
                  <a:spcPts val="2952"/>
                </a:lnSpc>
              </a:pPr>
              <a:endParaRPr lang="en-US" sz="2300" spc="87">
                <a:solidFill>
                  <a:srgbClr val="AB1F2C"/>
                </a:solidFill>
                <a:latin typeface="Montserrat"/>
                <a:ea typeface="Montserrat"/>
                <a:cs typeface="Montserrat"/>
                <a:sym typeface="Montserrat"/>
              </a:endParaRPr>
            </a:p>
          </p:txBody>
        </p:sp>
      </p:grpSp>
      <p:grpSp>
        <p:nvGrpSpPr>
          <p:cNvPr id="18" name="Group 18"/>
          <p:cNvGrpSpPr/>
          <p:nvPr/>
        </p:nvGrpSpPr>
        <p:grpSpPr>
          <a:xfrm>
            <a:off x="12409804" y="7054877"/>
            <a:ext cx="3086100" cy="3086100"/>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9E1C7"/>
            </a:solidFill>
          </p:spPr>
          <p:txBody>
            <a:bodyPr/>
            <a:lstStyle/>
            <a:p>
              <a:endParaRPr lang="nl-NL"/>
            </a:p>
          </p:txBody>
        </p:sp>
        <p:sp>
          <p:nvSpPr>
            <p:cNvPr id="20" name="TextBox 20"/>
            <p:cNvSpPr txBox="1"/>
            <p:nvPr/>
          </p:nvSpPr>
          <p:spPr>
            <a:xfrm>
              <a:off x="76200" y="66675"/>
              <a:ext cx="660400" cy="669925"/>
            </a:xfrm>
            <a:prstGeom prst="rect">
              <a:avLst/>
            </a:prstGeom>
          </p:spPr>
          <p:txBody>
            <a:bodyPr lIns="50800" tIns="50800" rIns="50800" bIns="50800" rtlCol="0" anchor="ctr"/>
            <a:lstStyle/>
            <a:p>
              <a:pPr algn="ctr">
                <a:lnSpc>
                  <a:spcPts val="2829"/>
                </a:lnSpc>
              </a:pPr>
              <a:r>
                <a:rPr lang="en-US" sz="2300" b="1" spc="349">
                  <a:solidFill>
                    <a:srgbClr val="AB1F2C"/>
                  </a:solidFill>
                  <a:latin typeface="Montserrat Bold"/>
                  <a:ea typeface="Montserrat Bold"/>
                  <a:cs typeface="Montserrat Bold"/>
                  <a:sym typeface="Montserrat Bold"/>
                </a:rPr>
                <a:t>3</a:t>
              </a:r>
              <a:r>
                <a:rPr lang="en-US" sz="2300" b="1" spc="349">
                  <a:solidFill>
                    <a:srgbClr val="AB1F2C"/>
                  </a:solidFill>
                  <a:latin typeface="Montserrat Medium"/>
                  <a:ea typeface="Montserrat Medium"/>
                  <a:cs typeface="Montserrat Medium"/>
                  <a:sym typeface="Montserrat Medium"/>
                </a:rPr>
                <a:t> </a:t>
              </a:r>
            </a:p>
            <a:p>
              <a:pPr algn="ctr">
                <a:lnSpc>
                  <a:spcPts val="2829"/>
                </a:lnSpc>
              </a:pPr>
              <a:r>
                <a:rPr lang="en-US" sz="2300" b="1" spc="349">
                  <a:solidFill>
                    <a:srgbClr val="AB1F2C"/>
                  </a:solidFill>
                  <a:latin typeface="Montserrat Medium"/>
                  <a:ea typeface="Montserrat Medium"/>
                  <a:cs typeface="Montserrat Medium"/>
                  <a:sym typeface="Montserrat Medium"/>
                </a:rPr>
                <a:t>Setja umönnunarmarkmið</a:t>
              </a:r>
            </a:p>
          </p:txBody>
        </p:sp>
      </p:grpSp>
      <p:grpSp>
        <p:nvGrpSpPr>
          <p:cNvPr id="21" name="Group 21"/>
          <p:cNvGrpSpPr/>
          <p:nvPr/>
        </p:nvGrpSpPr>
        <p:grpSpPr>
          <a:xfrm rot="-2045479">
            <a:off x="8769295" y="2405930"/>
            <a:ext cx="989548" cy="989548"/>
            <a:chOff x="0" y="0"/>
            <a:chExt cx="812800" cy="812800"/>
          </a:xfrm>
        </p:grpSpPr>
        <p:sp>
          <p:nvSpPr>
            <p:cNvPr id="22" name="Freeform 22"/>
            <p:cNvSpPr/>
            <p:nvPr/>
          </p:nvSpPr>
          <p:spPr>
            <a:xfrm>
              <a:off x="0" y="0"/>
              <a:ext cx="812800" cy="812800"/>
            </a:xfrm>
            <a:custGeom>
              <a:avLst/>
              <a:gdLst/>
              <a:ahLst/>
              <a:cxnLst/>
              <a:rect l="l" t="t" r="r" b="b"/>
              <a:pathLst>
                <a:path w="812800" h="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F2A73B"/>
            </a:solidFill>
          </p:spPr>
          <p:txBody>
            <a:bodyPr/>
            <a:lstStyle/>
            <a:p>
              <a:endParaRPr lang="nl-NL"/>
            </a:p>
          </p:txBody>
        </p:sp>
        <p:sp>
          <p:nvSpPr>
            <p:cNvPr id="23" name="TextBox 23"/>
            <p:cNvSpPr txBox="1"/>
            <p:nvPr/>
          </p:nvSpPr>
          <p:spPr>
            <a:xfrm>
              <a:off x="0" y="193675"/>
              <a:ext cx="711200" cy="415925"/>
            </a:xfrm>
            <a:prstGeom prst="rect">
              <a:avLst/>
            </a:prstGeom>
          </p:spPr>
          <p:txBody>
            <a:bodyPr lIns="50800" tIns="50800" rIns="50800" bIns="50800" rtlCol="0" anchor="ctr"/>
            <a:lstStyle/>
            <a:p>
              <a:pPr algn="ctr">
                <a:lnSpc>
                  <a:spcPts val="2952"/>
                </a:lnSpc>
              </a:pPr>
              <a:endParaRPr/>
            </a:p>
          </p:txBody>
        </p:sp>
      </p:grpSp>
      <p:sp>
        <p:nvSpPr>
          <p:cNvPr id="24" name="TextBox 24"/>
          <p:cNvSpPr txBox="1"/>
          <p:nvPr/>
        </p:nvSpPr>
        <p:spPr>
          <a:xfrm>
            <a:off x="481972" y="766579"/>
            <a:ext cx="7983844" cy="1641475"/>
          </a:xfrm>
          <a:prstGeom prst="rect">
            <a:avLst/>
          </a:prstGeom>
        </p:spPr>
        <p:txBody>
          <a:bodyPr lIns="0" tIns="0" rIns="0" bIns="0" rtlCol="0" anchor="t">
            <a:spAutoFit/>
          </a:bodyPr>
          <a:lstStyle/>
          <a:p>
            <a:pPr algn="l">
              <a:lnSpc>
                <a:spcPts val="6799"/>
              </a:lnSpc>
            </a:pPr>
            <a:r>
              <a:rPr lang="en-US" sz="3999" b="1" spc="235">
                <a:solidFill>
                  <a:srgbClr val="F79E67"/>
                </a:solidFill>
                <a:latin typeface="Montserrat Bold"/>
                <a:ea typeface="Montserrat Bold"/>
                <a:cs typeface="Montserrat Bold"/>
                <a:sym typeface="Montserrat Bold"/>
              </a:rPr>
              <a:t>KERFISBUNDIN UMÖNNUN</a:t>
            </a:r>
          </a:p>
          <a:p>
            <a:pPr marL="0" lvl="0" indent="0" algn="l">
              <a:lnSpc>
                <a:spcPts val="6799"/>
              </a:lnSpc>
              <a:spcBef>
                <a:spcPct val="0"/>
              </a:spcBef>
            </a:pPr>
            <a:endParaRPr lang="en-US" sz="3999" b="1" spc="235">
              <a:solidFill>
                <a:srgbClr val="F79E67"/>
              </a:solidFill>
              <a:latin typeface="Montserrat Bold"/>
              <a:ea typeface="Montserrat Bold"/>
              <a:cs typeface="Montserrat Bold"/>
              <a:sym typeface="Montserrat Bold"/>
            </a:endParaRPr>
          </a:p>
        </p:txBody>
      </p:sp>
      <p:grpSp>
        <p:nvGrpSpPr>
          <p:cNvPr id="25" name="Group 25"/>
          <p:cNvGrpSpPr/>
          <p:nvPr/>
        </p:nvGrpSpPr>
        <p:grpSpPr>
          <a:xfrm rot="2248511">
            <a:off x="13236157" y="2285012"/>
            <a:ext cx="989548" cy="989548"/>
            <a:chOff x="0" y="0"/>
            <a:chExt cx="812800" cy="812800"/>
          </a:xfrm>
        </p:grpSpPr>
        <p:sp>
          <p:nvSpPr>
            <p:cNvPr id="26" name="Freeform 26"/>
            <p:cNvSpPr/>
            <p:nvPr/>
          </p:nvSpPr>
          <p:spPr>
            <a:xfrm>
              <a:off x="0" y="0"/>
              <a:ext cx="812800" cy="812800"/>
            </a:xfrm>
            <a:custGeom>
              <a:avLst/>
              <a:gdLst/>
              <a:ahLst/>
              <a:cxnLst/>
              <a:rect l="l" t="t" r="r" b="b"/>
              <a:pathLst>
                <a:path w="812800" h="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F2A73B"/>
            </a:solidFill>
          </p:spPr>
          <p:txBody>
            <a:bodyPr/>
            <a:lstStyle/>
            <a:p>
              <a:endParaRPr lang="nl-NL"/>
            </a:p>
          </p:txBody>
        </p:sp>
        <p:sp>
          <p:nvSpPr>
            <p:cNvPr id="27" name="TextBox 27"/>
            <p:cNvSpPr txBox="1"/>
            <p:nvPr/>
          </p:nvSpPr>
          <p:spPr>
            <a:xfrm>
              <a:off x="0" y="193675"/>
              <a:ext cx="711200" cy="415925"/>
            </a:xfrm>
            <a:prstGeom prst="rect">
              <a:avLst/>
            </a:prstGeom>
          </p:spPr>
          <p:txBody>
            <a:bodyPr lIns="50800" tIns="50800" rIns="50800" bIns="50800" rtlCol="0" anchor="ctr"/>
            <a:lstStyle/>
            <a:p>
              <a:pPr algn="ctr">
                <a:lnSpc>
                  <a:spcPts val="2952"/>
                </a:lnSpc>
              </a:pPr>
              <a:endParaRPr/>
            </a:p>
          </p:txBody>
        </p:sp>
      </p:grpSp>
      <p:grpSp>
        <p:nvGrpSpPr>
          <p:cNvPr id="28" name="Group 28"/>
          <p:cNvGrpSpPr/>
          <p:nvPr/>
        </p:nvGrpSpPr>
        <p:grpSpPr>
          <a:xfrm rot="6821785">
            <a:off x="14349226" y="6250040"/>
            <a:ext cx="989548" cy="989548"/>
            <a:chOff x="0" y="0"/>
            <a:chExt cx="812800" cy="812800"/>
          </a:xfrm>
        </p:grpSpPr>
        <p:sp>
          <p:nvSpPr>
            <p:cNvPr id="29" name="Freeform 29"/>
            <p:cNvSpPr/>
            <p:nvPr/>
          </p:nvSpPr>
          <p:spPr>
            <a:xfrm>
              <a:off x="0" y="0"/>
              <a:ext cx="812800" cy="812800"/>
            </a:xfrm>
            <a:custGeom>
              <a:avLst/>
              <a:gdLst/>
              <a:ahLst/>
              <a:cxnLst/>
              <a:rect l="l" t="t" r="r" b="b"/>
              <a:pathLst>
                <a:path w="812800" h="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F2A73B"/>
            </a:solidFill>
          </p:spPr>
          <p:txBody>
            <a:bodyPr/>
            <a:lstStyle/>
            <a:p>
              <a:endParaRPr lang="nl-NL"/>
            </a:p>
          </p:txBody>
        </p:sp>
        <p:sp>
          <p:nvSpPr>
            <p:cNvPr id="30" name="TextBox 30"/>
            <p:cNvSpPr txBox="1"/>
            <p:nvPr/>
          </p:nvSpPr>
          <p:spPr>
            <a:xfrm>
              <a:off x="0" y="193675"/>
              <a:ext cx="711200" cy="415925"/>
            </a:xfrm>
            <a:prstGeom prst="rect">
              <a:avLst/>
            </a:prstGeom>
          </p:spPr>
          <p:txBody>
            <a:bodyPr lIns="50800" tIns="50800" rIns="50800" bIns="50800" rtlCol="0" anchor="ctr"/>
            <a:lstStyle/>
            <a:p>
              <a:pPr algn="ctr">
                <a:lnSpc>
                  <a:spcPts val="2952"/>
                </a:lnSpc>
              </a:pPr>
              <a:endParaRPr/>
            </a:p>
          </p:txBody>
        </p:sp>
      </p:grpSp>
      <p:grpSp>
        <p:nvGrpSpPr>
          <p:cNvPr id="31" name="Group 31"/>
          <p:cNvGrpSpPr/>
          <p:nvPr/>
        </p:nvGrpSpPr>
        <p:grpSpPr>
          <a:xfrm rot="-7244945">
            <a:off x="7971042" y="6250040"/>
            <a:ext cx="989548" cy="989548"/>
            <a:chOff x="0" y="0"/>
            <a:chExt cx="812800" cy="812800"/>
          </a:xfrm>
        </p:grpSpPr>
        <p:sp>
          <p:nvSpPr>
            <p:cNvPr id="32" name="Freeform 32"/>
            <p:cNvSpPr/>
            <p:nvPr/>
          </p:nvSpPr>
          <p:spPr>
            <a:xfrm>
              <a:off x="0" y="0"/>
              <a:ext cx="812800" cy="812800"/>
            </a:xfrm>
            <a:custGeom>
              <a:avLst/>
              <a:gdLst/>
              <a:ahLst/>
              <a:cxnLst/>
              <a:rect l="l" t="t" r="r" b="b"/>
              <a:pathLst>
                <a:path w="812800" h="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F2A73B"/>
            </a:solidFill>
          </p:spPr>
          <p:txBody>
            <a:bodyPr/>
            <a:lstStyle/>
            <a:p>
              <a:endParaRPr lang="nl-NL"/>
            </a:p>
          </p:txBody>
        </p:sp>
        <p:sp>
          <p:nvSpPr>
            <p:cNvPr id="33" name="TextBox 33"/>
            <p:cNvSpPr txBox="1"/>
            <p:nvPr/>
          </p:nvSpPr>
          <p:spPr>
            <a:xfrm>
              <a:off x="0" y="193675"/>
              <a:ext cx="711200" cy="415925"/>
            </a:xfrm>
            <a:prstGeom prst="rect">
              <a:avLst/>
            </a:prstGeom>
          </p:spPr>
          <p:txBody>
            <a:bodyPr lIns="50800" tIns="50800" rIns="50800" bIns="50800" rtlCol="0" anchor="ctr"/>
            <a:lstStyle/>
            <a:p>
              <a:pPr algn="ctr">
                <a:lnSpc>
                  <a:spcPts val="2952"/>
                </a:lnSpc>
              </a:pPr>
              <a:endParaRPr/>
            </a:p>
          </p:txBody>
        </p:sp>
      </p:grpSp>
      <p:grpSp>
        <p:nvGrpSpPr>
          <p:cNvPr id="34" name="Group 34"/>
          <p:cNvGrpSpPr/>
          <p:nvPr/>
        </p:nvGrpSpPr>
        <p:grpSpPr>
          <a:xfrm rot="-10800000">
            <a:off x="11203267" y="8103153"/>
            <a:ext cx="989548" cy="989548"/>
            <a:chOff x="0" y="0"/>
            <a:chExt cx="812800" cy="812800"/>
          </a:xfrm>
        </p:grpSpPr>
        <p:sp>
          <p:nvSpPr>
            <p:cNvPr id="35" name="Freeform 35"/>
            <p:cNvSpPr/>
            <p:nvPr/>
          </p:nvSpPr>
          <p:spPr>
            <a:xfrm>
              <a:off x="0" y="0"/>
              <a:ext cx="812800" cy="812800"/>
            </a:xfrm>
            <a:custGeom>
              <a:avLst/>
              <a:gdLst/>
              <a:ahLst/>
              <a:cxnLst/>
              <a:rect l="l" t="t" r="r" b="b"/>
              <a:pathLst>
                <a:path w="812800" h="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F2A73B"/>
            </a:solidFill>
          </p:spPr>
          <p:txBody>
            <a:bodyPr/>
            <a:lstStyle/>
            <a:p>
              <a:endParaRPr lang="nl-NL"/>
            </a:p>
          </p:txBody>
        </p:sp>
        <p:sp>
          <p:nvSpPr>
            <p:cNvPr id="36" name="TextBox 36"/>
            <p:cNvSpPr txBox="1"/>
            <p:nvPr/>
          </p:nvSpPr>
          <p:spPr>
            <a:xfrm>
              <a:off x="0" y="193675"/>
              <a:ext cx="711200" cy="415925"/>
            </a:xfrm>
            <a:prstGeom prst="rect">
              <a:avLst/>
            </a:prstGeom>
          </p:spPr>
          <p:txBody>
            <a:bodyPr lIns="50800" tIns="50800" rIns="50800" bIns="50800" rtlCol="0" anchor="ctr"/>
            <a:lstStyle/>
            <a:p>
              <a:pPr algn="ctr">
                <a:lnSpc>
                  <a:spcPts val="2952"/>
                </a:lnSpc>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B1F2C"/>
        </a:solidFill>
        <a:effectLst/>
      </p:bgPr>
    </p:bg>
    <p:spTree>
      <p:nvGrpSpPr>
        <p:cNvPr id="1" name=""/>
        <p:cNvGrpSpPr/>
        <p:nvPr/>
      </p:nvGrpSpPr>
      <p:grpSpPr>
        <a:xfrm>
          <a:off x="0" y="0"/>
          <a:ext cx="0" cy="0"/>
          <a:chOff x="0" y="0"/>
          <a:chExt cx="0" cy="0"/>
        </a:xfrm>
      </p:grpSpPr>
      <p:grpSp>
        <p:nvGrpSpPr>
          <p:cNvPr id="2" name="Group 2"/>
          <p:cNvGrpSpPr/>
          <p:nvPr/>
        </p:nvGrpSpPr>
        <p:grpSpPr>
          <a:xfrm>
            <a:off x="4470812" y="3999440"/>
            <a:ext cx="13463364" cy="4588292"/>
            <a:chOff x="0" y="0"/>
            <a:chExt cx="3545907" cy="1208439"/>
          </a:xfrm>
        </p:grpSpPr>
        <p:sp>
          <p:nvSpPr>
            <p:cNvPr id="3" name="Freeform 3"/>
            <p:cNvSpPr/>
            <p:nvPr/>
          </p:nvSpPr>
          <p:spPr>
            <a:xfrm>
              <a:off x="0" y="0"/>
              <a:ext cx="3545907" cy="1208439"/>
            </a:xfrm>
            <a:custGeom>
              <a:avLst/>
              <a:gdLst/>
              <a:ahLst/>
              <a:cxnLst/>
              <a:rect l="l" t="t" r="r" b="b"/>
              <a:pathLst>
                <a:path w="3545907" h="1208439">
                  <a:moveTo>
                    <a:pt x="29327" y="0"/>
                  </a:moveTo>
                  <a:lnTo>
                    <a:pt x="3516580" y="0"/>
                  </a:lnTo>
                  <a:cubicBezTo>
                    <a:pt x="3524358" y="0"/>
                    <a:pt x="3531817" y="3090"/>
                    <a:pt x="3537317" y="8590"/>
                  </a:cubicBezTo>
                  <a:cubicBezTo>
                    <a:pt x="3542817" y="14089"/>
                    <a:pt x="3545907" y="21549"/>
                    <a:pt x="3545907" y="29327"/>
                  </a:cubicBezTo>
                  <a:lnTo>
                    <a:pt x="3545907" y="1179112"/>
                  </a:lnTo>
                  <a:cubicBezTo>
                    <a:pt x="3545907" y="1186890"/>
                    <a:pt x="3542817" y="1194349"/>
                    <a:pt x="3537317" y="1199849"/>
                  </a:cubicBezTo>
                  <a:cubicBezTo>
                    <a:pt x="3531817" y="1205349"/>
                    <a:pt x="3524358" y="1208439"/>
                    <a:pt x="3516580" y="1208439"/>
                  </a:cubicBezTo>
                  <a:lnTo>
                    <a:pt x="29327" y="1208439"/>
                  </a:lnTo>
                  <a:cubicBezTo>
                    <a:pt x="21549" y="1208439"/>
                    <a:pt x="14089" y="1205349"/>
                    <a:pt x="8590" y="1199849"/>
                  </a:cubicBezTo>
                  <a:cubicBezTo>
                    <a:pt x="3090" y="1194349"/>
                    <a:pt x="0" y="1186890"/>
                    <a:pt x="0" y="1179112"/>
                  </a:cubicBezTo>
                  <a:lnTo>
                    <a:pt x="0" y="29327"/>
                  </a:lnTo>
                  <a:cubicBezTo>
                    <a:pt x="0" y="21549"/>
                    <a:pt x="3090" y="14089"/>
                    <a:pt x="8590" y="8590"/>
                  </a:cubicBezTo>
                  <a:cubicBezTo>
                    <a:pt x="14089" y="3090"/>
                    <a:pt x="21549" y="0"/>
                    <a:pt x="29327" y="0"/>
                  </a:cubicBezTo>
                  <a:close/>
                </a:path>
              </a:pathLst>
            </a:custGeom>
            <a:solidFill>
              <a:srgbClr val="FDFDFB"/>
            </a:solidFill>
          </p:spPr>
          <p:txBody>
            <a:bodyPr/>
            <a:lstStyle/>
            <a:p>
              <a:endParaRPr lang="nl-NL"/>
            </a:p>
          </p:txBody>
        </p:sp>
        <p:sp>
          <p:nvSpPr>
            <p:cNvPr id="4" name="TextBox 4"/>
            <p:cNvSpPr txBox="1"/>
            <p:nvPr/>
          </p:nvSpPr>
          <p:spPr>
            <a:xfrm>
              <a:off x="0" y="-9525"/>
              <a:ext cx="3545907" cy="1217964"/>
            </a:xfrm>
            <a:prstGeom prst="rect">
              <a:avLst/>
            </a:prstGeom>
          </p:spPr>
          <p:txBody>
            <a:bodyPr lIns="50800" tIns="50800" rIns="50800" bIns="50800" rtlCol="0" anchor="ctr"/>
            <a:lstStyle/>
            <a:p>
              <a:pPr algn="ctr">
                <a:lnSpc>
                  <a:spcPts val="2952"/>
                </a:lnSpc>
              </a:pPr>
              <a:endParaRPr/>
            </a:p>
          </p:txBody>
        </p:sp>
      </p:grpSp>
      <p:sp>
        <p:nvSpPr>
          <p:cNvPr id="5" name="TextBox 5"/>
          <p:cNvSpPr txBox="1"/>
          <p:nvPr/>
        </p:nvSpPr>
        <p:spPr>
          <a:xfrm>
            <a:off x="5145689" y="4569561"/>
            <a:ext cx="12113611" cy="3838575"/>
          </a:xfrm>
          <a:prstGeom prst="rect">
            <a:avLst/>
          </a:prstGeom>
        </p:spPr>
        <p:txBody>
          <a:bodyPr lIns="0" tIns="0" rIns="0" bIns="0" rtlCol="0" anchor="t">
            <a:spAutoFit/>
          </a:bodyPr>
          <a:lstStyle/>
          <a:p>
            <a:pPr marL="539749" lvl="1" indent="-269875" algn="l">
              <a:lnSpc>
                <a:spcPts val="3449"/>
              </a:lnSpc>
              <a:buFont typeface="Arial"/>
              <a:buChar char="•"/>
            </a:pPr>
            <a:r>
              <a:rPr lang="en-US" sz="2499">
                <a:solidFill>
                  <a:srgbClr val="000000"/>
                </a:solidFill>
                <a:latin typeface="Montserrat"/>
                <a:ea typeface="Montserrat"/>
                <a:cs typeface="Montserrat"/>
                <a:sym typeface="Montserrat"/>
              </a:rPr>
              <a:t>Þú munt fá útskýringu á lokaverkefninu frá kennaranum.</a:t>
            </a:r>
          </a:p>
          <a:p>
            <a:pPr algn="l">
              <a:lnSpc>
                <a:spcPts val="3449"/>
              </a:lnSpc>
            </a:pPr>
            <a:endParaRPr lang="en-US" sz="2499">
              <a:solidFill>
                <a:srgbClr val="000000"/>
              </a:solidFill>
              <a:latin typeface="Montserrat"/>
              <a:ea typeface="Montserrat"/>
              <a:cs typeface="Montserrat"/>
              <a:sym typeface="Montserrat"/>
            </a:endParaRPr>
          </a:p>
          <a:p>
            <a:pPr marL="539749" lvl="1" indent="-269875" algn="l">
              <a:lnSpc>
                <a:spcPts val="3449"/>
              </a:lnSpc>
              <a:buFont typeface="Arial"/>
              <a:buChar char="•"/>
            </a:pPr>
            <a:r>
              <a:rPr lang="en-US" sz="2499">
                <a:solidFill>
                  <a:srgbClr val="000000"/>
                </a:solidFill>
                <a:latin typeface="Montserrat"/>
                <a:ea typeface="Montserrat"/>
                <a:cs typeface="Montserrat"/>
                <a:sym typeface="Montserrat"/>
              </a:rPr>
              <a:t>Lokaverkefnið fyrir tónlist í heilbrigðisþjónustu mun verða framkvæmt á kerfisbundinn/hagnýtan hátt og skráð í skýrslu.</a:t>
            </a:r>
          </a:p>
          <a:p>
            <a:pPr algn="l">
              <a:lnSpc>
                <a:spcPts val="3449"/>
              </a:lnSpc>
            </a:pPr>
            <a:endParaRPr lang="en-US" sz="2499">
              <a:solidFill>
                <a:srgbClr val="000000"/>
              </a:solidFill>
              <a:latin typeface="Montserrat"/>
              <a:ea typeface="Montserrat"/>
              <a:cs typeface="Montserrat"/>
              <a:sym typeface="Montserrat"/>
            </a:endParaRPr>
          </a:p>
          <a:p>
            <a:pPr marL="539749" lvl="1" indent="-269875" algn="l">
              <a:lnSpc>
                <a:spcPts val="3449"/>
              </a:lnSpc>
              <a:buFont typeface="Arial"/>
              <a:buChar char="•"/>
            </a:pPr>
            <a:r>
              <a:rPr lang="en-US" sz="2499">
                <a:solidFill>
                  <a:srgbClr val="000000"/>
                </a:solidFill>
                <a:latin typeface="Montserrat"/>
                <a:ea typeface="Montserrat"/>
                <a:cs typeface="Montserrat"/>
                <a:sym typeface="Montserrat"/>
              </a:rPr>
              <a:t>Næstu glærur munu útskýra skrefin í kerfisbundinni vinnu og hvernig þú átt að beita þeim við lokaverkefnið.</a:t>
            </a:r>
          </a:p>
          <a:p>
            <a:pPr algn="l">
              <a:lnSpc>
                <a:spcPts val="3449"/>
              </a:lnSpc>
            </a:pPr>
            <a:endParaRPr lang="en-US" sz="2499">
              <a:solidFill>
                <a:srgbClr val="000000"/>
              </a:solidFill>
              <a:latin typeface="Montserrat"/>
              <a:ea typeface="Montserrat"/>
              <a:cs typeface="Montserrat"/>
              <a:sym typeface="Montserrat"/>
            </a:endParaRPr>
          </a:p>
          <a:p>
            <a:pPr algn="l">
              <a:lnSpc>
                <a:spcPts val="3449"/>
              </a:lnSpc>
            </a:pPr>
            <a:endParaRPr lang="en-US" sz="2499">
              <a:solidFill>
                <a:srgbClr val="000000"/>
              </a:solidFill>
              <a:latin typeface="Montserrat"/>
              <a:ea typeface="Montserrat"/>
              <a:cs typeface="Montserrat"/>
              <a:sym typeface="Montserrat"/>
            </a:endParaRPr>
          </a:p>
        </p:txBody>
      </p:sp>
      <p:grpSp>
        <p:nvGrpSpPr>
          <p:cNvPr id="6" name="Group 6"/>
          <p:cNvGrpSpPr/>
          <p:nvPr/>
        </p:nvGrpSpPr>
        <p:grpSpPr>
          <a:xfrm>
            <a:off x="669356" y="905786"/>
            <a:ext cx="10533139" cy="2848426"/>
            <a:chOff x="0" y="0"/>
            <a:chExt cx="2774160" cy="750203"/>
          </a:xfrm>
        </p:grpSpPr>
        <p:sp>
          <p:nvSpPr>
            <p:cNvPr id="7" name="Freeform 7"/>
            <p:cNvSpPr/>
            <p:nvPr/>
          </p:nvSpPr>
          <p:spPr>
            <a:xfrm>
              <a:off x="0" y="0"/>
              <a:ext cx="2774160" cy="750203"/>
            </a:xfrm>
            <a:custGeom>
              <a:avLst/>
              <a:gdLst/>
              <a:ahLst/>
              <a:cxnLst/>
              <a:rect l="l" t="t" r="r" b="b"/>
              <a:pathLst>
                <a:path w="2774160" h="750203">
                  <a:moveTo>
                    <a:pt x="37485" y="0"/>
                  </a:moveTo>
                  <a:lnTo>
                    <a:pt x="2736675" y="0"/>
                  </a:lnTo>
                  <a:cubicBezTo>
                    <a:pt x="2746616" y="0"/>
                    <a:pt x="2756151" y="3949"/>
                    <a:pt x="2763181" y="10979"/>
                  </a:cubicBezTo>
                  <a:cubicBezTo>
                    <a:pt x="2770211" y="18009"/>
                    <a:pt x="2774160" y="27544"/>
                    <a:pt x="2774160" y="37485"/>
                  </a:cubicBezTo>
                  <a:lnTo>
                    <a:pt x="2774160" y="712717"/>
                  </a:lnTo>
                  <a:cubicBezTo>
                    <a:pt x="2774160" y="722659"/>
                    <a:pt x="2770211" y="732194"/>
                    <a:pt x="2763181" y="739224"/>
                  </a:cubicBezTo>
                  <a:cubicBezTo>
                    <a:pt x="2756151" y="746253"/>
                    <a:pt x="2746616" y="750203"/>
                    <a:pt x="2736675" y="750203"/>
                  </a:cubicBezTo>
                  <a:lnTo>
                    <a:pt x="37485" y="750203"/>
                  </a:lnTo>
                  <a:cubicBezTo>
                    <a:pt x="27544" y="750203"/>
                    <a:pt x="18009" y="746253"/>
                    <a:pt x="10979" y="739224"/>
                  </a:cubicBezTo>
                  <a:cubicBezTo>
                    <a:pt x="3949" y="732194"/>
                    <a:pt x="0" y="722659"/>
                    <a:pt x="0" y="712717"/>
                  </a:cubicBezTo>
                  <a:lnTo>
                    <a:pt x="0" y="37485"/>
                  </a:lnTo>
                  <a:cubicBezTo>
                    <a:pt x="0" y="27544"/>
                    <a:pt x="3949" y="18009"/>
                    <a:pt x="10979" y="10979"/>
                  </a:cubicBezTo>
                  <a:cubicBezTo>
                    <a:pt x="18009" y="3949"/>
                    <a:pt x="27544" y="0"/>
                    <a:pt x="37485" y="0"/>
                  </a:cubicBezTo>
                  <a:close/>
                </a:path>
              </a:pathLst>
            </a:custGeom>
            <a:solidFill>
              <a:srgbClr val="FDFDFB"/>
            </a:solidFill>
          </p:spPr>
          <p:txBody>
            <a:bodyPr/>
            <a:lstStyle/>
            <a:p>
              <a:endParaRPr lang="nl-NL"/>
            </a:p>
          </p:txBody>
        </p:sp>
        <p:sp>
          <p:nvSpPr>
            <p:cNvPr id="8" name="TextBox 8"/>
            <p:cNvSpPr txBox="1"/>
            <p:nvPr/>
          </p:nvSpPr>
          <p:spPr>
            <a:xfrm>
              <a:off x="0" y="-9525"/>
              <a:ext cx="2774160" cy="759728"/>
            </a:xfrm>
            <a:prstGeom prst="rect">
              <a:avLst/>
            </a:prstGeom>
          </p:spPr>
          <p:txBody>
            <a:bodyPr lIns="50800" tIns="50800" rIns="50800" bIns="50800" rtlCol="0" anchor="ctr"/>
            <a:lstStyle/>
            <a:p>
              <a:pPr algn="ctr">
                <a:lnSpc>
                  <a:spcPts val="2952"/>
                </a:lnSpc>
              </a:pPr>
              <a:endParaRPr/>
            </a:p>
          </p:txBody>
        </p:sp>
      </p:grpSp>
      <p:sp>
        <p:nvSpPr>
          <p:cNvPr id="9" name="TextBox 9"/>
          <p:cNvSpPr txBox="1"/>
          <p:nvPr/>
        </p:nvSpPr>
        <p:spPr>
          <a:xfrm>
            <a:off x="1288020" y="969452"/>
            <a:ext cx="9394385" cy="3355975"/>
          </a:xfrm>
          <a:prstGeom prst="rect">
            <a:avLst/>
          </a:prstGeom>
        </p:spPr>
        <p:txBody>
          <a:bodyPr lIns="0" tIns="0" rIns="0" bIns="0" rtlCol="0" anchor="t">
            <a:spAutoFit/>
          </a:bodyPr>
          <a:lstStyle/>
          <a:p>
            <a:pPr algn="ctr">
              <a:lnSpc>
                <a:spcPts val="6799"/>
              </a:lnSpc>
            </a:pPr>
            <a:r>
              <a:rPr lang="en-US" sz="3999" b="1" spc="235">
                <a:solidFill>
                  <a:srgbClr val="F79E67"/>
                </a:solidFill>
                <a:latin typeface="Montserrat Bold"/>
                <a:ea typeface="Montserrat Bold"/>
                <a:cs typeface="Montserrat Bold"/>
                <a:sym typeface="Montserrat Bold"/>
              </a:rPr>
              <a:t>HVERNIG MUNT ÞÚ BEITA SKIPULAGÐRI UMÖNNUN Í ÞESSU FAGI?</a:t>
            </a:r>
          </a:p>
          <a:p>
            <a:pPr marL="0" lvl="0" indent="0" algn="ctr">
              <a:lnSpc>
                <a:spcPts val="6799"/>
              </a:lnSpc>
              <a:spcBef>
                <a:spcPct val="0"/>
              </a:spcBef>
            </a:pPr>
            <a:endParaRPr lang="en-US" sz="3999" b="1" spc="235">
              <a:solidFill>
                <a:srgbClr val="F79E67"/>
              </a:solidFill>
              <a:latin typeface="Montserrat Bold"/>
              <a:ea typeface="Montserrat Bold"/>
              <a:cs typeface="Montserrat Bold"/>
              <a:sym typeface="Montserrat Bold"/>
            </a:endParaRPr>
          </a:p>
        </p:txBody>
      </p:sp>
      <p:grpSp>
        <p:nvGrpSpPr>
          <p:cNvPr id="10" name="Group 10"/>
          <p:cNvGrpSpPr/>
          <p:nvPr/>
        </p:nvGrpSpPr>
        <p:grpSpPr>
          <a:xfrm>
            <a:off x="12644454" y="9258300"/>
            <a:ext cx="2214562" cy="2214562"/>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80975" cap="sq">
              <a:solidFill>
                <a:srgbClr val="F1F3E4"/>
              </a:solidFill>
              <a:prstDash val="solid"/>
              <a:miter/>
            </a:ln>
          </p:spPr>
          <p:txBody>
            <a:bodyPr/>
            <a:lstStyle/>
            <a:p>
              <a:endParaRPr lang="nl-NL"/>
            </a:p>
          </p:txBody>
        </p:sp>
        <p:sp>
          <p:nvSpPr>
            <p:cNvPr id="12" name="TextBox 12"/>
            <p:cNvSpPr txBox="1"/>
            <p:nvPr/>
          </p:nvSpPr>
          <p:spPr>
            <a:xfrm>
              <a:off x="76200" y="66675"/>
              <a:ext cx="660400" cy="669925"/>
            </a:xfrm>
            <a:prstGeom prst="rect">
              <a:avLst/>
            </a:prstGeom>
          </p:spPr>
          <p:txBody>
            <a:bodyPr lIns="50800" tIns="50800" rIns="50800" bIns="50800" rtlCol="0" anchor="ctr"/>
            <a:lstStyle/>
            <a:p>
              <a:pPr algn="ctr">
                <a:lnSpc>
                  <a:spcPts val="2952"/>
                </a:lnSpc>
              </a:pPr>
              <a:endParaRPr/>
            </a:p>
          </p:txBody>
        </p:sp>
      </p:grpSp>
      <p:grpSp>
        <p:nvGrpSpPr>
          <p:cNvPr id="13" name="Group 13"/>
          <p:cNvGrpSpPr/>
          <p:nvPr/>
        </p:nvGrpSpPr>
        <p:grpSpPr>
          <a:xfrm>
            <a:off x="-1138091" y="5419470"/>
            <a:ext cx="3328988" cy="3328988"/>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9E67"/>
            </a:solidFill>
          </p:spPr>
          <p:txBody>
            <a:bodyPr/>
            <a:lstStyle/>
            <a:p>
              <a:endParaRPr lang="nl-NL"/>
            </a:p>
          </p:txBody>
        </p:sp>
        <p:sp>
          <p:nvSpPr>
            <p:cNvPr id="15" name="TextBox 15"/>
            <p:cNvSpPr txBox="1"/>
            <p:nvPr/>
          </p:nvSpPr>
          <p:spPr>
            <a:xfrm>
              <a:off x="76200" y="66675"/>
              <a:ext cx="660400" cy="669925"/>
            </a:xfrm>
            <a:prstGeom prst="rect">
              <a:avLst/>
            </a:prstGeom>
          </p:spPr>
          <p:txBody>
            <a:bodyPr lIns="50800" tIns="50800" rIns="50800" bIns="50800" rtlCol="0" anchor="ctr"/>
            <a:lstStyle/>
            <a:p>
              <a:pPr algn="ctr">
                <a:lnSpc>
                  <a:spcPts val="2952"/>
                </a:lnSpc>
              </a:pPr>
              <a:endParaRPr/>
            </a:p>
          </p:txBody>
        </p:sp>
      </p:grpSp>
      <p:grpSp>
        <p:nvGrpSpPr>
          <p:cNvPr id="16" name="Group 16"/>
          <p:cNvGrpSpPr/>
          <p:nvPr/>
        </p:nvGrpSpPr>
        <p:grpSpPr>
          <a:xfrm>
            <a:off x="15781928" y="-998988"/>
            <a:ext cx="3328988" cy="3328988"/>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80975" cap="sq">
              <a:solidFill>
                <a:srgbClr val="F79E67"/>
              </a:solidFill>
              <a:prstDash val="solid"/>
              <a:miter/>
            </a:ln>
          </p:spPr>
          <p:txBody>
            <a:bodyPr/>
            <a:lstStyle/>
            <a:p>
              <a:endParaRPr lang="nl-NL"/>
            </a:p>
          </p:txBody>
        </p:sp>
        <p:sp>
          <p:nvSpPr>
            <p:cNvPr id="18" name="TextBox 18"/>
            <p:cNvSpPr txBox="1"/>
            <p:nvPr/>
          </p:nvSpPr>
          <p:spPr>
            <a:xfrm>
              <a:off x="76200" y="66675"/>
              <a:ext cx="660400" cy="669925"/>
            </a:xfrm>
            <a:prstGeom prst="rect">
              <a:avLst/>
            </a:prstGeom>
          </p:spPr>
          <p:txBody>
            <a:bodyPr lIns="50800" tIns="50800" rIns="50800" bIns="50800" rtlCol="0" anchor="ctr"/>
            <a:lstStyle/>
            <a:p>
              <a:pPr algn="ctr">
                <a:lnSpc>
                  <a:spcPts val="2952"/>
                </a:lnSpc>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B1F2C"/>
        </a:solidFill>
        <a:effectLst/>
      </p:bgPr>
    </p:bg>
    <p:spTree>
      <p:nvGrpSpPr>
        <p:cNvPr id="1" name=""/>
        <p:cNvGrpSpPr/>
        <p:nvPr/>
      </p:nvGrpSpPr>
      <p:grpSpPr>
        <a:xfrm>
          <a:off x="0" y="0"/>
          <a:ext cx="0" cy="0"/>
          <a:chOff x="0" y="0"/>
          <a:chExt cx="0" cy="0"/>
        </a:xfrm>
      </p:grpSpPr>
      <p:grpSp>
        <p:nvGrpSpPr>
          <p:cNvPr id="2" name="Group 2"/>
          <p:cNvGrpSpPr/>
          <p:nvPr/>
        </p:nvGrpSpPr>
        <p:grpSpPr>
          <a:xfrm>
            <a:off x="669356" y="3544114"/>
            <a:ext cx="9960736" cy="5147258"/>
            <a:chOff x="0" y="0"/>
            <a:chExt cx="2623404" cy="1355656"/>
          </a:xfrm>
        </p:grpSpPr>
        <p:sp>
          <p:nvSpPr>
            <p:cNvPr id="3" name="Freeform 3"/>
            <p:cNvSpPr/>
            <p:nvPr/>
          </p:nvSpPr>
          <p:spPr>
            <a:xfrm>
              <a:off x="0" y="0"/>
              <a:ext cx="2623404" cy="1355656"/>
            </a:xfrm>
            <a:custGeom>
              <a:avLst/>
              <a:gdLst/>
              <a:ahLst/>
              <a:cxnLst/>
              <a:rect l="l" t="t" r="r" b="b"/>
              <a:pathLst>
                <a:path w="2623404" h="1355656">
                  <a:moveTo>
                    <a:pt x="39639" y="0"/>
                  </a:moveTo>
                  <a:lnTo>
                    <a:pt x="2583764" y="0"/>
                  </a:lnTo>
                  <a:cubicBezTo>
                    <a:pt x="2594277" y="0"/>
                    <a:pt x="2604360" y="4176"/>
                    <a:pt x="2611793" y="11610"/>
                  </a:cubicBezTo>
                  <a:cubicBezTo>
                    <a:pt x="2619227" y="19044"/>
                    <a:pt x="2623404" y="29126"/>
                    <a:pt x="2623404" y="39639"/>
                  </a:cubicBezTo>
                  <a:lnTo>
                    <a:pt x="2623404" y="1316017"/>
                  </a:lnTo>
                  <a:cubicBezTo>
                    <a:pt x="2623404" y="1326530"/>
                    <a:pt x="2619227" y="1336613"/>
                    <a:pt x="2611793" y="1344046"/>
                  </a:cubicBezTo>
                  <a:cubicBezTo>
                    <a:pt x="2604360" y="1351480"/>
                    <a:pt x="2594277" y="1355656"/>
                    <a:pt x="2583764" y="1355656"/>
                  </a:cubicBezTo>
                  <a:lnTo>
                    <a:pt x="39639" y="1355656"/>
                  </a:lnTo>
                  <a:cubicBezTo>
                    <a:pt x="29126" y="1355656"/>
                    <a:pt x="19044" y="1351480"/>
                    <a:pt x="11610" y="1344046"/>
                  </a:cubicBezTo>
                  <a:cubicBezTo>
                    <a:pt x="4176" y="1336613"/>
                    <a:pt x="0" y="1326530"/>
                    <a:pt x="0" y="1316017"/>
                  </a:cubicBezTo>
                  <a:lnTo>
                    <a:pt x="0" y="39639"/>
                  </a:lnTo>
                  <a:cubicBezTo>
                    <a:pt x="0" y="29126"/>
                    <a:pt x="4176" y="19044"/>
                    <a:pt x="11610" y="11610"/>
                  </a:cubicBezTo>
                  <a:cubicBezTo>
                    <a:pt x="19044" y="4176"/>
                    <a:pt x="29126" y="0"/>
                    <a:pt x="39639" y="0"/>
                  </a:cubicBezTo>
                  <a:close/>
                </a:path>
              </a:pathLst>
            </a:custGeom>
            <a:solidFill>
              <a:srgbClr val="FDFDFB"/>
            </a:solidFill>
          </p:spPr>
          <p:txBody>
            <a:bodyPr/>
            <a:lstStyle/>
            <a:p>
              <a:endParaRPr lang="nl-NL"/>
            </a:p>
          </p:txBody>
        </p:sp>
        <p:sp>
          <p:nvSpPr>
            <p:cNvPr id="4" name="TextBox 4"/>
            <p:cNvSpPr txBox="1"/>
            <p:nvPr/>
          </p:nvSpPr>
          <p:spPr>
            <a:xfrm>
              <a:off x="0" y="-9525"/>
              <a:ext cx="2623404" cy="1365181"/>
            </a:xfrm>
            <a:prstGeom prst="rect">
              <a:avLst/>
            </a:prstGeom>
          </p:spPr>
          <p:txBody>
            <a:bodyPr lIns="50800" tIns="50800" rIns="50800" bIns="50800" rtlCol="0" anchor="ctr"/>
            <a:lstStyle/>
            <a:p>
              <a:pPr algn="ctr">
                <a:lnSpc>
                  <a:spcPts val="2952"/>
                </a:lnSpc>
              </a:pPr>
              <a:endParaRPr/>
            </a:p>
          </p:txBody>
        </p:sp>
      </p:grpSp>
      <p:sp>
        <p:nvSpPr>
          <p:cNvPr id="5" name="Freeform 5"/>
          <p:cNvSpPr/>
          <p:nvPr/>
        </p:nvSpPr>
        <p:spPr>
          <a:xfrm>
            <a:off x="9144000" y="3064971"/>
            <a:ext cx="8281655" cy="6904830"/>
          </a:xfrm>
          <a:custGeom>
            <a:avLst/>
            <a:gdLst/>
            <a:ahLst/>
            <a:cxnLst/>
            <a:rect l="l" t="t" r="r" b="b"/>
            <a:pathLst>
              <a:path w="8281655" h="6904830">
                <a:moveTo>
                  <a:pt x="0" y="0"/>
                </a:moveTo>
                <a:lnTo>
                  <a:pt x="8281655" y="0"/>
                </a:lnTo>
                <a:lnTo>
                  <a:pt x="8281655" y="6904830"/>
                </a:lnTo>
                <a:lnTo>
                  <a:pt x="0" y="69048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6" name="Freeform 6"/>
          <p:cNvSpPr/>
          <p:nvPr/>
        </p:nvSpPr>
        <p:spPr>
          <a:xfrm>
            <a:off x="10962651" y="4761315"/>
            <a:ext cx="4644353" cy="3024635"/>
          </a:xfrm>
          <a:custGeom>
            <a:avLst/>
            <a:gdLst/>
            <a:ahLst/>
            <a:cxnLst/>
            <a:rect l="l" t="t" r="r" b="b"/>
            <a:pathLst>
              <a:path w="4644353" h="3024635">
                <a:moveTo>
                  <a:pt x="0" y="0"/>
                </a:moveTo>
                <a:lnTo>
                  <a:pt x="4644353" y="0"/>
                </a:lnTo>
                <a:lnTo>
                  <a:pt x="4644353" y="3024635"/>
                </a:lnTo>
                <a:lnTo>
                  <a:pt x="0" y="302463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l-NL"/>
          </a:p>
        </p:txBody>
      </p:sp>
      <p:sp>
        <p:nvSpPr>
          <p:cNvPr id="7" name="TextBox 7"/>
          <p:cNvSpPr txBox="1"/>
          <p:nvPr/>
        </p:nvSpPr>
        <p:spPr>
          <a:xfrm>
            <a:off x="1028700" y="3905250"/>
            <a:ext cx="8521200" cy="4786122"/>
          </a:xfrm>
          <a:prstGeom prst="rect">
            <a:avLst/>
          </a:prstGeom>
        </p:spPr>
        <p:txBody>
          <a:bodyPr lIns="0" tIns="0" rIns="0" bIns="0" rtlCol="0" anchor="t">
            <a:spAutoFit/>
          </a:bodyPr>
          <a:lstStyle/>
          <a:p>
            <a:pPr algn="l">
              <a:lnSpc>
                <a:spcPts val="3174"/>
              </a:lnSpc>
            </a:pPr>
            <a:r>
              <a:rPr lang="en-US" sz="2300" b="1">
                <a:solidFill>
                  <a:srgbClr val="000000"/>
                </a:solidFill>
                <a:latin typeface="Montserrat Bold"/>
                <a:ea typeface="Montserrat Bold"/>
                <a:cs typeface="Montserrat Bold"/>
                <a:sym typeface="Montserrat Bold"/>
              </a:rPr>
              <a:t>Undirbuningur er afgerandi en einnig viðkvæmur.</a:t>
            </a:r>
          </a:p>
          <a:p>
            <a:pPr algn="l">
              <a:lnSpc>
                <a:spcPts val="3174"/>
              </a:lnSpc>
            </a:pPr>
            <a:endParaRPr lang="en-US" sz="2300" b="1">
              <a:solidFill>
                <a:srgbClr val="000000"/>
              </a:solidFill>
              <a:latin typeface="Montserrat Bold"/>
              <a:ea typeface="Montserrat Bold"/>
              <a:cs typeface="Montserrat Bold"/>
              <a:sym typeface="Montserrat Bold"/>
            </a:endParaRPr>
          </a:p>
          <a:p>
            <a:pPr algn="l">
              <a:lnSpc>
                <a:spcPts val="3174"/>
              </a:lnSpc>
            </a:pPr>
            <a:r>
              <a:rPr lang="en-US" sz="2300" b="1">
                <a:solidFill>
                  <a:srgbClr val="000000"/>
                </a:solidFill>
                <a:latin typeface="Montserrat Bold"/>
                <a:ea typeface="Montserrat Bold"/>
                <a:cs typeface="Montserrat Bold"/>
                <a:sym typeface="Montserrat Bold"/>
              </a:rPr>
              <a:t>Reyndu að komast að eftirfarandi atriðum:</a:t>
            </a:r>
          </a:p>
          <a:p>
            <a:pPr marL="496571" lvl="1" indent="-248285" algn="l">
              <a:lnSpc>
                <a:spcPts val="3174"/>
              </a:lnSpc>
              <a:buFont typeface="Arial"/>
              <a:buChar char="•"/>
            </a:pPr>
            <a:r>
              <a:rPr lang="en-US" sz="2300">
                <a:solidFill>
                  <a:srgbClr val="000000"/>
                </a:solidFill>
                <a:latin typeface="Montserrat"/>
                <a:ea typeface="Montserrat"/>
                <a:cs typeface="Montserrat"/>
                <a:sym typeface="Montserrat"/>
              </a:rPr>
              <a:t>Hagsmunir / áhugamál.</a:t>
            </a:r>
          </a:p>
          <a:p>
            <a:pPr marL="496571" lvl="1" indent="-248285" algn="l">
              <a:lnSpc>
                <a:spcPts val="3174"/>
              </a:lnSpc>
              <a:buFont typeface="Arial"/>
              <a:buChar char="•"/>
            </a:pPr>
            <a:r>
              <a:rPr lang="en-US" sz="2300">
                <a:solidFill>
                  <a:srgbClr val="000000"/>
                </a:solidFill>
                <a:latin typeface="Montserrat"/>
                <a:ea typeface="Montserrat"/>
                <a:cs typeface="Montserrat"/>
                <a:sym typeface="Montserrat"/>
              </a:rPr>
              <a:t>Aðstæður skjólstæðings / eins og bakgrunnsupplýsingar, klínísk mynd.</a:t>
            </a:r>
          </a:p>
          <a:p>
            <a:pPr marL="496571" lvl="1" indent="-248285" algn="l">
              <a:lnSpc>
                <a:spcPts val="3174"/>
              </a:lnSpc>
              <a:buFont typeface="Arial"/>
              <a:buChar char="•"/>
            </a:pPr>
            <a:r>
              <a:rPr lang="en-US" sz="2300">
                <a:solidFill>
                  <a:srgbClr val="000000"/>
                </a:solidFill>
                <a:latin typeface="Montserrat"/>
                <a:ea typeface="Montserrat"/>
                <a:cs typeface="Montserrat"/>
                <a:sym typeface="Montserrat"/>
              </a:rPr>
              <a:t>Hvort skjólstæðingur þurfi umönnun.</a:t>
            </a:r>
          </a:p>
          <a:p>
            <a:pPr marL="496571" lvl="1" indent="-248285" algn="l">
              <a:lnSpc>
                <a:spcPts val="3174"/>
              </a:lnSpc>
              <a:buFont typeface="Arial"/>
              <a:buChar char="•"/>
            </a:pPr>
            <a:r>
              <a:rPr lang="en-US" sz="2300">
                <a:solidFill>
                  <a:srgbClr val="000000"/>
                </a:solidFill>
                <a:latin typeface="Montserrat"/>
                <a:ea typeface="Montserrat"/>
                <a:cs typeface="Montserrat"/>
                <a:sym typeface="Montserrat"/>
              </a:rPr>
              <a:t>Hvaða umönnun þarf skjólstæðingurinn.</a:t>
            </a:r>
          </a:p>
          <a:p>
            <a:pPr marL="496571" lvl="1" indent="-248285" algn="l">
              <a:lnSpc>
                <a:spcPts val="3174"/>
              </a:lnSpc>
              <a:buFont typeface="Arial"/>
              <a:buChar char="•"/>
            </a:pPr>
            <a:r>
              <a:rPr lang="en-US" sz="2300">
                <a:solidFill>
                  <a:srgbClr val="000000"/>
                </a:solidFill>
                <a:latin typeface="Montserrat"/>
                <a:ea typeface="Montserrat"/>
                <a:cs typeface="Montserrat"/>
                <a:sym typeface="Montserrat"/>
              </a:rPr>
              <a:t>Hvernig umönnun ætti að veita.</a:t>
            </a:r>
          </a:p>
          <a:p>
            <a:pPr marL="496571" lvl="1" indent="-248285" algn="l">
              <a:lnSpc>
                <a:spcPts val="3174"/>
              </a:lnSpc>
              <a:buFont typeface="Arial"/>
              <a:buChar char="•"/>
            </a:pPr>
            <a:r>
              <a:rPr lang="en-US" sz="2300">
                <a:solidFill>
                  <a:srgbClr val="000000"/>
                </a:solidFill>
                <a:latin typeface="Montserrat"/>
                <a:ea typeface="Montserrat"/>
                <a:cs typeface="Montserrat"/>
                <a:sym typeface="Montserrat"/>
              </a:rPr>
              <a:t>Hvaða niðurstöðum má reikna með.</a:t>
            </a:r>
          </a:p>
          <a:p>
            <a:pPr algn="l">
              <a:lnSpc>
                <a:spcPts val="3174"/>
              </a:lnSpc>
            </a:pPr>
            <a:endParaRPr lang="en-US" sz="2300">
              <a:solidFill>
                <a:srgbClr val="000000"/>
              </a:solidFill>
              <a:latin typeface="Montserrat"/>
              <a:ea typeface="Montserrat"/>
              <a:cs typeface="Montserrat"/>
              <a:sym typeface="Montserrat"/>
            </a:endParaRPr>
          </a:p>
          <a:p>
            <a:pPr algn="l">
              <a:lnSpc>
                <a:spcPts val="3174"/>
              </a:lnSpc>
            </a:pPr>
            <a:endParaRPr lang="en-US" sz="2300">
              <a:solidFill>
                <a:srgbClr val="000000"/>
              </a:solidFill>
              <a:latin typeface="Montserrat"/>
              <a:ea typeface="Montserrat"/>
              <a:cs typeface="Montserrat"/>
              <a:sym typeface="Montserrat"/>
            </a:endParaRPr>
          </a:p>
        </p:txBody>
      </p:sp>
      <p:grpSp>
        <p:nvGrpSpPr>
          <p:cNvPr id="8" name="Group 8"/>
          <p:cNvGrpSpPr/>
          <p:nvPr/>
        </p:nvGrpSpPr>
        <p:grpSpPr>
          <a:xfrm>
            <a:off x="669356" y="905786"/>
            <a:ext cx="10533139" cy="1908077"/>
            <a:chOff x="0" y="0"/>
            <a:chExt cx="2774160" cy="502539"/>
          </a:xfrm>
        </p:grpSpPr>
        <p:sp>
          <p:nvSpPr>
            <p:cNvPr id="9" name="Freeform 9"/>
            <p:cNvSpPr/>
            <p:nvPr/>
          </p:nvSpPr>
          <p:spPr>
            <a:xfrm>
              <a:off x="0" y="0"/>
              <a:ext cx="2774160" cy="502539"/>
            </a:xfrm>
            <a:custGeom>
              <a:avLst/>
              <a:gdLst/>
              <a:ahLst/>
              <a:cxnLst/>
              <a:rect l="l" t="t" r="r" b="b"/>
              <a:pathLst>
                <a:path w="2774160" h="502539">
                  <a:moveTo>
                    <a:pt x="37485" y="0"/>
                  </a:moveTo>
                  <a:lnTo>
                    <a:pt x="2736675" y="0"/>
                  </a:lnTo>
                  <a:cubicBezTo>
                    <a:pt x="2746616" y="0"/>
                    <a:pt x="2756151" y="3949"/>
                    <a:pt x="2763181" y="10979"/>
                  </a:cubicBezTo>
                  <a:cubicBezTo>
                    <a:pt x="2770211" y="18009"/>
                    <a:pt x="2774160" y="27544"/>
                    <a:pt x="2774160" y="37485"/>
                  </a:cubicBezTo>
                  <a:lnTo>
                    <a:pt x="2774160" y="465054"/>
                  </a:lnTo>
                  <a:cubicBezTo>
                    <a:pt x="2774160" y="474995"/>
                    <a:pt x="2770211" y="484530"/>
                    <a:pt x="2763181" y="491560"/>
                  </a:cubicBezTo>
                  <a:cubicBezTo>
                    <a:pt x="2756151" y="498590"/>
                    <a:pt x="2746616" y="502539"/>
                    <a:pt x="2736675" y="502539"/>
                  </a:cubicBezTo>
                  <a:lnTo>
                    <a:pt x="37485" y="502539"/>
                  </a:lnTo>
                  <a:cubicBezTo>
                    <a:pt x="27544" y="502539"/>
                    <a:pt x="18009" y="498590"/>
                    <a:pt x="10979" y="491560"/>
                  </a:cubicBezTo>
                  <a:cubicBezTo>
                    <a:pt x="3949" y="484530"/>
                    <a:pt x="0" y="474995"/>
                    <a:pt x="0" y="465054"/>
                  </a:cubicBezTo>
                  <a:lnTo>
                    <a:pt x="0" y="37485"/>
                  </a:lnTo>
                  <a:cubicBezTo>
                    <a:pt x="0" y="27544"/>
                    <a:pt x="3949" y="18009"/>
                    <a:pt x="10979" y="10979"/>
                  </a:cubicBezTo>
                  <a:cubicBezTo>
                    <a:pt x="18009" y="3949"/>
                    <a:pt x="27544" y="0"/>
                    <a:pt x="37485" y="0"/>
                  </a:cubicBezTo>
                  <a:close/>
                </a:path>
              </a:pathLst>
            </a:custGeom>
            <a:solidFill>
              <a:srgbClr val="FDFDFB"/>
            </a:solidFill>
          </p:spPr>
          <p:txBody>
            <a:bodyPr/>
            <a:lstStyle/>
            <a:p>
              <a:endParaRPr lang="nl-NL"/>
            </a:p>
          </p:txBody>
        </p:sp>
        <p:sp>
          <p:nvSpPr>
            <p:cNvPr id="10" name="TextBox 10"/>
            <p:cNvSpPr txBox="1"/>
            <p:nvPr/>
          </p:nvSpPr>
          <p:spPr>
            <a:xfrm>
              <a:off x="0" y="-9525"/>
              <a:ext cx="2774160" cy="512064"/>
            </a:xfrm>
            <a:prstGeom prst="rect">
              <a:avLst/>
            </a:prstGeom>
          </p:spPr>
          <p:txBody>
            <a:bodyPr lIns="50800" tIns="50800" rIns="50800" bIns="50800" rtlCol="0" anchor="ctr"/>
            <a:lstStyle/>
            <a:p>
              <a:pPr algn="ctr">
                <a:lnSpc>
                  <a:spcPts val="2952"/>
                </a:lnSpc>
              </a:pPr>
              <a:endParaRPr/>
            </a:p>
          </p:txBody>
        </p:sp>
      </p:grpSp>
      <p:sp>
        <p:nvSpPr>
          <p:cNvPr id="11" name="TextBox 11"/>
          <p:cNvSpPr txBox="1"/>
          <p:nvPr/>
        </p:nvSpPr>
        <p:spPr>
          <a:xfrm>
            <a:off x="1288020" y="969452"/>
            <a:ext cx="9394385" cy="2498725"/>
          </a:xfrm>
          <a:prstGeom prst="rect">
            <a:avLst/>
          </a:prstGeom>
        </p:spPr>
        <p:txBody>
          <a:bodyPr lIns="0" tIns="0" rIns="0" bIns="0" rtlCol="0" anchor="t">
            <a:spAutoFit/>
          </a:bodyPr>
          <a:lstStyle/>
          <a:p>
            <a:pPr algn="ctr">
              <a:lnSpc>
                <a:spcPts val="6799"/>
              </a:lnSpc>
            </a:pPr>
            <a:r>
              <a:rPr lang="en-US" sz="3999" b="1" spc="235">
                <a:solidFill>
                  <a:srgbClr val="F79E67"/>
                </a:solidFill>
                <a:latin typeface="Montserrat Bold"/>
                <a:ea typeface="Montserrat Bold"/>
                <a:cs typeface="Montserrat Bold"/>
                <a:sym typeface="Montserrat Bold"/>
              </a:rPr>
              <a:t>SKREF 1 </a:t>
            </a:r>
          </a:p>
          <a:p>
            <a:pPr algn="ctr">
              <a:lnSpc>
                <a:spcPts val="6799"/>
              </a:lnSpc>
            </a:pPr>
            <a:r>
              <a:rPr lang="en-US" sz="3999" b="1" spc="235">
                <a:solidFill>
                  <a:srgbClr val="F79E67"/>
                </a:solidFill>
                <a:latin typeface="Montserrat Bold"/>
                <a:ea typeface="Montserrat Bold"/>
                <a:cs typeface="Montserrat Bold"/>
                <a:sym typeface="Montserrat Bold"/>
              </a:rPr>
              <a:t>SAFNA GÖGNUM</a:t>
            </a:r>
          </a:p>
          <a:p>
            <a:pPr marL="0" lvl="0" indent="0" algn="ctr">
              <a:lnSpc>
                <a:spcPts val="6799"/>
              </a:lnSpc>
              <a:spcBef>
                <a:spcPct val="0"/>
              </a:spcBef>
            </a:pPr>
            <a:endParaRPr lang="en-US" sz="3999" b="1" spc="235">
              <a:solidFill>
                <a:srgbClr val="F79E67"/>
              </a:solidFill>
              <a:latin typeface="Montserrat Bold"/>
              <a:ea typeface="Montserrat Bold"/>
              <a:cs typeface="Montserrat Bold"/>
              <a:sym typeface="Montserrat Bold"/>
            </a:endParaRPr>
          </a:p>
        </p:txBody>
      </p:sp>
      <p:grpSp>
        <p:nvGrpSpPr>
          <p:cNvPr id="12" name="Group 12"/>
          <p:cNvGrpSpPr/>
          <p:nvPr/>
        </p:nvGrpSpPr>
        <p:grpSpPr>
          <a:xfrm>
            <a:off x="15370791" y="1329551"/>
            <a:ext cx="2214562" cy="2214562"/>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80975" cap="sq">
              <a:solidFill>
                <a:srgbClr val="F1F3E4"/>
              </a:solidFill>
              <a:prstDash val="solid"/>
              <a:miter/>
            </a:ln>
          </p:spPr>
          <p:txBody>
            <a:bodyPr/>
            <a:lstStyle/>
            <a:p>
              <a:endParaRPr lang="nl-NL"/>
            </a:p>
          </p:txBody>
        </p:sp>
        <p:sp>
          <p:nvSpPr>
            <p:cNvPr id="14" name="TextBox 14"/>
            <p:cNvSpPr txBox="1"/>
            <p:nvPr/>
          </p:nvSpPr>
          <p:spPr>
            <a:xfrm>
              <a:off x="76200" y="66675"/>
              <a:ext cx="660400" cy="669925"/>
            </a:xfrm>
            <a:prstGeom prst="rect">
              <a:avLst/>
            </a:prstGeom>
          </p:spPr>
          <p:txBody>
            <a:bodyPr lIns="50800" tIns="50800" rIns="50800" bIns="50800" rtlCol="0" anchor="ctr"/>
            <a:lstStyle/>
            <a:p>
              <a:pPr algn="ctr">
                <a:lnSpc>
                  <a:spcPts val="2952"/>
                </a:lnSpc>
              </a:pPr>
              <a:endParaRPr/>
            </a:p>
          </p:txBody>
        </p:sp>
      </p:grpSp>
      <p:grpSp>
        <p:nvGrpSpPr>
          <p:cNvPr id="15" name="Group 15"/>
          <p:cNvGrpSpPr/>
          <p:nvPr/>
        </p:nvGrpSpPr>
        <p:grpSpPr>
          <a:xfrm>
            <a:off x="-1273152" y="7985614"/>
            <a:ext cx="3328988" cy="3328988"/>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9E67"/>
            </a:solidFill>
          </p:spPr>
          <p:txBody>
            <a:bodyPr/>
            <a:lstStyle/>
            <a:p>
              <a:endParaRPr lang="nl-NL"/>
            </a:p>
          </p:txBody>
        </p:sp>
        <p:sp>
          <p:nvSpPr>
            <p:cNvPr id="17" name="TextBox 17"/>
            <p:cNvSpPr txBox="1"/>
            <p:nvPr/>
          </p:nvSpPr>
          <p:spPr>
            <a:xfrm>
              <a:off x="76200" y="66675"/>
              <a:ext cx="660400" cy="669925"/>
            </a:xfrm>
            <a:prstGeom prst="rect">
              <a:avLst/>
            </a:prstGeom>
          </p:spPr>
          <p:txBody>
            <a:bodyPr lIns="50800" tIns="50800" rIns="50800" bIns="50800" rtlCol="0" anchor="ctr"/>
            <a:lstStyle/>
            <a:p>
              <a:pPr algn="ctr">
                <a:lnSpc>
                  <a:spcPts val="2952"/>
                </a:lnSpc>
              </a:pPr>
              <a:endParaRPr/>
            </a:p>
          </p:txBody>
        </p:sp>
      </p:grpSp>
      <p:grpSp>
        <p:nvGrpSpPr>
          <p:cNvPr id="18" name="Group 18"/>
          <p:cNvGrpSpPr/>
          <p:nvPr/>
        </p:nvGrpSpPr>
        <p:grpSpPr>
          <a:xfrm>
            <a:off x="16232129" y="-515124"/>
            <a:ext cx="3328988" cy="3328988"/>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80975" cap="sq">
              <a:solidFill>
                <a:srgbClr val="F79E67"/>
              </a:solidFill>
              <a:prstDash val="solid"/>
              <a:miter/>
            </a:ln>
          </p:spPr>
          <p:txBody>
            <a:bodyPr/>
            <a:lstStyle/>
            <a:p>
              <a:endParaRPr lang="nl-NL"/>
            </a:p>
          </p:txBody>
        </p:sp>
        <p:sp>
          <p:nvSpPr>
            <p:cNvPr id="20" name="TextBox 20"/>
            <p:cNvSpPr txBox="1"/>
            <p:nvPr/>
          </p:nvSpPr>
          <p:spPr>
            <a:xfrm>
              <a:off x="76200" y="66675"/>
              <a:ext cx="660400" cy="669925"/>
            </a:xfrm>
            <a:prstGeom prst="rect">
              <a:avLst/>
            </a:prstGeom>
          </p:spPr>
          <p:txBody>
            <a:bodyPr lIns="50800" tIns="50800" rIns="50800" bIns="50800" rtlCol="0" anchor="ctr"/>
            <a:lstStyle/>
            <a:p>
              <a:pPr algn="ctr">
                <a:lnSpc>
                  <a:spcPts val="2952"/>
                </a:lnSpc>
              </a:pPr>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857</Words>
  <Application>Microsoft Office PowerPoint</Application>
  <PresentationFormat>Aangepast</PresentationFormat>
  <Paragraphs>150</Paragraphs>
  <Slides>20</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20</vt:i4>
      </vt:variant>
    </vt:vector>
  </HeadingPairs>
  <TitlesOfParts>
    <vt:vector size="26" baseType="lpstr">
      <vt:lpstr>Montserrat Bold</vt:lpstr>
      <vt:lpstr>Montserrat</vt:lpstr>
      <vt:lpstr>Montserrat Medium</vt:lpstr>
      <vt:lpstr>Arial</vt:lpstr>
      <vt:lpstr>Calibri</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DaDOM Les 5 Planmatig werken</dc:title>
  <dc:creator>Julia Teeninga</dc:creator>
  <cp:lastModifiedBy>Julia Teeninga</cp:lastModifiedBy>
  <cp:revision>1</cp:revision>
  <dcterms:created xsi:type="dcterms:W3CDTF">2006-08-16T00:00:00Z</dcterms:created>
  <dcterms:modified xsi:type="dcterms:W3CDTF">2024-12-16T08:38:34Z</dcterms:modified>
  <dc:identifier>DAGFRj7bdxU</dc:identifier>
</cp:coreProperties>
</file>