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</p:embeddedFont>
    <p:embeddedFont>
      <p:font typeface="Montserrat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ci2lBpOXncc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WBmUUutL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50519" y="1694722"/>
            <a:ext cx="9528758" cy="5357072"/>
            <a:chOff x="0" y="0"/>
            <a:chExt cx="3414892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4892" cy="1919854"/>
            </a:xfrm>
            <a:custGeom>
              <a:avLst/>
              <a:gdLst/>
              <a:ahLst/>
              <a:cxnLst/>
              <a:rect l="l" t="t" r="r" b="b"/>
              <a:pathLst>
                <a:path w="3414892" h="1919854">
                  <a:moveTo>
                    <a:pt x="30062" y="0"/>
                  </a:moveTo>
                  <a:lnTo>
                    <a:pt x="3384830" y="0"/>
                  </a:lnTo>
                  <a:cubicBezTo>
                    <a:pt x="3392803" y="0"/>
                    <a:pt x="3400449" y="3167"/>
                    <a:pt x="3406087" y="8805"/>
                  </a:cubicBezTo>
                  <a:cubicBezTo>
                    <a:pt x="3411724" y="14443"/>
                    <a:pt x="3414892" y="22089"/>
                    <a:pt x="3414892" y="30062"/>
                  </a:cubicBezTo>
                  <a:lnTo>
                    <a:pt x="3414892" y="1889792"/>
                  </a:lnTo>
                  <a:cubicBezTo>
                    <a:pt x="3414892" y="1897765"/>
                    <a:pt x="3411724" y="1905411"/>
                    <a:pt x="3406087" y="1911049"/>
                  </a:cubicBezTo>
                  <a:cubicBezTo>
                    <a:pt x="3400449" y="1916686"/>
                    <a:pt x="3392803" y="1919854"/>
                    <a:pt x="3384830" y="1919854"/>
                  </a:cubicBezTo>
                  <a:lnTo>
                    <a:pt x="30062" y="1919854"/>
                  </a:lnTo>
                  <a:cubicBezTo>
                    <a:pt x="22089" y="1919854"/>
                    <a:pt x="14443" y="1916686"/>
                    <a:pt x="8805" y="1911049"/>
                  </a:cubicBezTo>
                  <a:cubicBezTo>
                    <a:pt x="3167" y="1905411"/>
                    <a:pt x="0" y="1897765"/>
                    <a:pt x="0" y="1889792"/>
                  </a:cubicBezTo>
                  <a:lnTo>
                    <a:pt x="0" y="30062"/>
                  </a:lnTo>
                  <a:cubicBezTo>
                    <a:pt x="0" y="22089"/>
                    <a:pt x="3167" y="14443"/>
                    <a:pt x="8805" y="8805"/>
                  </a:cubicBezTo>
                  <a:cubicBezTo>
                    <a:pt x="14443" y="3167"/>
                    <a:pt x="22089" y="0"/>
                    <a:pt x="3006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414892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14114518" y="8853708"/>
            <a:ext cx="3596377" cy="809185"/>
          </a:xfrm>
          <a:custGeom>
            <a:avLst/>
            <a:gdLst/>
            <a:ahLst/>
            <a:cxnLst/>
            <a:rect l="l" t="t" r="r" b="b"/>
            <a:pathLst>
              <a:path w="3596377" h="809185">
                <a:moveTo>
                  <a:pt x="0" y="0"/>
                </a:moveTo>
                <a:lnTo>
                  <a:pt x="3596377" y="0"/>
                </a:lnTo>
                <a:lnTo>
                  <a:pt x="3596377" y="809184"/>
                </a:lnTo>
                <a:lnTo>
                  <a:pt x="0" y="809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9" name="Group 19"/>
          <p:cNvGrpSpPr/>
          <p:nvPr/>
        </p:nvGrpSpPr>
        <p:grpSpPr>
          <a:xfrm>
            <a:off x="223793" y="8864188"/>
            <a:ext cx="8462761" cy="1196213"/>
            <a:chOff x="0" y="0"/>
            <a:chExt cx="3032863" cy="4286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32863" cy="428696"/>
            </a:xfrm>
            <a:custGeom>
              <a:avLst/>
              <a:gdLst/>
              <a:ahLst/>
              <a:cxnLst/>
              <a:rect l="l" t="t" r="r" b="b"/>
              <a:pathLst>
                <a:path w="3032863" h="428696">
                  <a:moveTo>
                    <a:pt x="33848" y="0"/>
                  </a:moveTo>
                  <a:lnTo>
                    <a:pt x="2999014" y="0"/>
                  </a:lnTo>
                  <a:cubicBezTo>
                    <a:pt x="3007992" y="0"/>
                    <a:pt x="3016601" y="3566"/>
                    <a:pt x="3022949" y="9914"/>
                  </a:cubicBezTo>
                  <a:cubicBezTo>
                    <a:pt x="3029297" y="16262"/>
                    <a:pt x="3032863" y="24871"/>
                    <a:pt x="3032863" y="33848"/>
                  </a:cubicBezTo>
                  <a:lnTo>
                    <a:pt x="3032863" y="394847"/>
                  </a:lnTo>
                  <a:cubicBezTo>
                    <a:pt x="3032863" y="413541"/>
                    <a:pt x="3017708" y="428696"/>
                    <a:pt x="2999014" y="428696"/>
                  </a:cubicBezTo>
                  <a:lnTo>
                    <a:pt x="33848" y="428696"/>
                  </a:lnTo>
                  <a:cubicBezTo>
                    <a:pt x="24871" y="428696"/>
                    <a:pt x="16262" y="425130"/>
                    <a:pt x="9914" y="418782"/>
                  </a:cubicBezTo>
                  <a:cubicBezTo>
                    <a:pt x="3566" y="412434"/>
                    <a:pt x="0" y="403825"/>
                    <a:pt x="0" y="394847"/>
                  </a:cubicBezTo>
                  <a:lnTo>
                    <a:pt x="0" y="33848"/>
                  </a:lnTo>
                  <a:cubicBezTo>
                    <a:pt x="0" y="24871"/>
                    <a:pt x="3566" y="16262"/>
                    <a:pt x="9914" y="9914"/>
                  </a:cubicBezTo>
                  <a:cubicBezTo>
                    <a:pt x="16262" y="3566"/>
                    <a:pt x="24871" y="0"/>
                    <a:pt x="3384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3032863" cy="447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Kennslustund 1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Tónlist í umönnun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8933" y="8689277"/>
            <a:ext cx="8012481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Kennslustund 1 - Inngangur að tónlist í umönnun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70690"/>
            <a:ext cx="8594866" cy="2600735"/>
            <a:chOff x="0" y="0"/>
            <a:chExt cx="2263668" cy="6849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3668" cy="684967"/>
            </a:xfrm>
            <a:custGeom>
              <a:avLst/>
              <a:gdLst/>
              <a:ahLst/>
              <a:cxnLst/>
              <a:rect l="l" t="t" r="r" b="b"/>
              <a:pathLst>
                <a:path w="2263668" h="684967">
                  <a:moveTo>
                    <a:pt x="45939" y="0"/>
                  </a:moveTo>
                  <a:lnTo>
                    <a:pt x="2217730" y="0"/>
                  </a:lnTo>
                  <a:cubicBezTo>
                    <a:pt x="2243101" y="0"/>
                    <a:pt x="2263668" y="20568"/>
                    <a:pt x="2263668" y="45939"/>
                  </a:cubicBezTo>
                  <a:lnTo>
                    <a:pt x="2263668" y="639028"/>
                  </a:lnTo>
                  <a:cubicBezTo>
                    <a:pt x="2263668" y="664400"/>
                    <a:pt x="2243101" y="684967"/>
                    <a:pt x="2217730" y="684967"/>
                  </a:cubicBezTo>
                  <a:lnTo>
                    <a:pt x="45939" y="684967"/>
                  </a:lnTo>
                  <a:cubicBezTo>
                    <a:pt x="20568" y="684967"/>
                    <a:pt x="0" y="664400"/>
                    <a:pt x="0" y="639028"/>
                  </a:cubicBezTo>
                  <a:lnTo>
                    <a:pt x="0" y="45939"/>
                  </a:lnTo>
                  <a:cubicBezTo>
                    <a:pt x="0" y="20568"/>
                    <a:pt x="20568" y="0"/>
                    <a:pt x="4593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263668" cy="68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3" name="Group 13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7" name="Group 17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24"/>
          <p:cNvSpPr txBox="1"/>
          <p:nvPr/>
        </p:nvSpPr>
        <p:spPr>
          <a:xfrm>
            <a:off x="1749667" y="1704004"/>
            <a:ext cx="481125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ÍGRUNDUN: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49667" y="2890102"/>
            <a:ext cx="7394333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Hvernig upplifaðir þú þessa fyrstu kennslustund?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620259" cy="3353285"/>
            <a:chOff x="0" y="0"/>
            <a:chExt cx="2270356" cy="88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883170"/>
            </a:xfrm>
            <a:custGeom>
              <a:avLst/>
              <a:gdLst/>
              <a:ahLst/>
              <a:cxnLst/>
              <a:rect l="l" t="t" r="r" b="b"/>
              <a:pathLst>
                <a:path w="2270356" h="883170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837366"/>
                  </a:lnTo>
                  <a:cubicBezTo>
                    <a:pt x="2270356" y="862663"/>
                    <a:pt x="2249849" y="883170"/>
                    <a:pt x="2224553" y="883170"/>
                  </a:cubicBezTo>
                  <a:lnTo>
                    <a:pt x="45803" y="883170"/>
                  </a:lnTo>
                  <a:cubicBezTo>
                    <a:pt x="20507" y="883170"/>
                    <a:pt x="0" y="862663"/>
                    <a:pt x="0" y="837366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88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283536" y="1574610"/>
            <a:ext cx="8091435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INNIHALD KENNSLUNNAR: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8817" y="2538099"/>
            <a:ext cx="5873712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Hvers vegna höldum við þetta námskeið? 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Námskeiðslýsing 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Verkefni 1 og 2 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264" y="6413260"/>
            <a:ext cx="15850503" cy="3247262"/>
            <a:chOff x="0" y="0"/>
            <a:chExt cx="4174618" cy="8552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8" cy="855246"/>
            </a:xfrm>
            <a:custGeom>
              <a:avLst/>
              <a:gdLst/>
              <a:ahLst/>
              <a:cxnLst/>
              <a:rect l="l" t="t" r="r" b="b"/>
              <a:pathLst>
                <a:path w="4174618" h="855246">
                  <a:moveTo>
                    <a:pt x="24910" y="0"/>
                  </a:moveTo>
                  <a:lnTo>
                    <a:pt x="4149708" y="0"/>
                  </a:lnTo>
                  <a:cubicBezTo>
                    <a:pt x="4156315" y="0"/>
                    <a:pt x="4162651" y="2624"/>
                    <a:pt x="4167322" y="7296"/>
                  </a:cubicBezTo>
                  <a:cubicBezTo>
                    <a:pt x="4171994" y="11968"/>
                    <a:pt x="4174618" y="18304"/>
                    <a:pt x="4174618" y="24910"/>
                  </a:cubicBezTo>
                  <a:lnTo>
                    <a:pt x="4174618" y="830336"/>
                  </a:lnTo>
                  <a:cubicBezTo>
                    <a:pt x="4174618" y="844093"/>
                    <a:pt x="4163465" y="855246"/>
                    <a:pt x="4149708" y="855246"/>
                  </a:cubicBezTo>
                  <a:lnTo>
                    <a:pt x="24910" y="855246"/>
                  </a:lnTo>
                  <a:cubicBezTo>
                    <a:pt x="18304" y="855246"/>
                    <a:pt x="11968" y="852621"/>
                    <a:pt x="7296" y="847950"/>
                  </a:cubicBezTo>
                  <a:cubicBezTo>
                    <a:pt x="2624" y="843278"/>
                    <a:pt x="0" y="836942"/>
                    <a:pt x="0" y="830336"/>
                  </a:cubicBezTo>
                  <a:lnTo>
                    <a:pt x="0" y="24910"/>
                  </a:lnTo>
                  <a:cubicBezTo>
                    <a:pt x="0" y="11153"/>
                    <a:pt x="11153" y="0"/>
                    <a:pt x="2491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4618" cy="85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0264" y="626478"/>
            <a:ext cx="8620259" cy="4785755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20656" y="0"/>
                  </a:moveTo>
                  <a:lnTo>
                    <a:pt x="1613733" y="0"/>
                  </a:lnTo>
                  <a:cubicBezTo>
                    <a:pt x="1625142" y="0"/>
                    <a:pt x="1634390" y="9248"/>
                    <a:pt x="1634390" y="20656"/>
                  </a:cubicBezTo>
                  <a:lnTo>
                    <a:pt x="1634390" y="886717"/>
                  </a:lnTo>
                  <a:cubicBezTo>
                    <a:pt x="1634390" y="892195"/>
                    <a:pt x="1632214" y="897449"/>
                    <a:pt x="1628340" y="901323"/>
                  </a:cubicBezTo>
                  <a:cubicBezTo>
                    <a:pt x="1624466" y="905197"/>
                    <a:pt x="1619212" y="907373"/>
                    <a:pt x="1613733" y="907373"/>
                  </a:cubicBezTo>
                  <a:lnTo>
                    <a:pt x="20656" y="907373"/>
                  </a:lnTo>
                  <a:cubicBezTo>
                    <a:pt x="15178" y="907373"/>
                    <a:pt x="9924" y="905197"/>
                    <a:pt x="6050" y="901323"/>
                  </a:cubicBezTo>
                  <a:cubicBezTo>
                    <a:pt x="2176" y="897449"/>
                    <a:pt x="0" y="892195"/>
                    <a:pt x="0" y="886717"/>
                  </a:cubicBezTo>
                  <a:lnTo>
                    <a:pt x="0" y="20656"/>
                  </a:lnTo>
                  <a:cubicBezTo>
                    <a:pt x="0" y="15178"/>
                    <a:pt x="2176" y="9924"/>
                    <a:pt x="6050" y="6050"/>
                  </a:cubicBezTo>
                  <a:cubicBezTo>
                    <a:pt x="9924" y="2176"/>
                    <a:pt x="15178" y="0"/>
                    <a:pt x="20656" y="0"/>
                  </a:cubicBezTo>
                  <a:close/>
                </a:path>
              </a:pathLst>
            </a:custGeom>
            <a:blipFill>
              <a:blip r:embed="rId2"/>
              <a:stretch>
                <a:fillRect l="-1827" r="-182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Freeform 7"/>
          <p:cNvSpPr/>
          <p:nvPr/>
        </p:nvSpPr>
        <p:spPr>
          <a:xfrm>
            <a:off x="12935176" y="896646"/>
            <a:ext cx="4682560" cy="4114800"/>
          </a:xfrm>
          <a:custGeom>
            <a:avLst/>
            <a:gdLst/>
            <a:ahLst/>
            <a:cxnLst/>
            <a:rect l="l" t="t" r="r" b="b"/>
            <a:pathLst>
              <a:path w="4682560" h="4114800">
                <a:moveTo>
                  <a:pt x="0" y="0"/>
                </a:moveTo>
                <a:lnTo>
                  <a:pt x="4682560" y="0"/>
                </a:lnTo>
                <a:lnTo>
                  <a:pt x="4682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7749351" y="4550554"/>
            <a:ext cx="7684562" cy="1356532"/>
            <a:chOff x="0" y="0"/>
            <a:chExt cx="2808357" cy="495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08356" cy="495750"/>
            </a:xfrm>
            <a:custGeom>
              <a:avLst/>
              <a:gdLst/>
              <a:ahLst/>
              <a:cxnLst/>
              <a:rect l="l" t="t" r="r" b="b"/>
              <a:pathLst>
                <a:path w="2808356" h="495750">
                  <a:moveTo>
                    <a:pt x="51381" y="0"/>
                  </a:moveTo>
                  <a:lnTo>
                    <a:pt x="2756976" y="0"/>
                  </a:lnTo>
                  <a:cubicBezTo>
                    <a:pt x="2785353" y="0"/>
                    <a:pt x="2808356" y="23004"/>
                    <a:pt x="2808356" y="51381"/>
                  </a:cubicBezTo>
                  <a:lnTo>
                    <a:pt x="2808356" y="444370"/>
                  </a:lnTo>
                  <a:cubicBezTo>
                    <a:pt x="2808356" y="457997"/>
                    <a:pt x="2802943" y="471066"/>
                    <a:pt x="2793307" y="480701"/>
                  </a:cubicBezTo>
                  <a:cubicBezTo>
                    <a:pt x="2783672" y="490337"/>
                    <a:pt x="2770603" y="495750"/>
                    <a:pt x="2756976" y="495750"/>
                  </a:cubicBezTo>
                  <a:lnTo>
                    <a:pt x="51381" y="495750"/>
                  </a:lnTo>
                  <a:cubicBezTo>
                    <a:pt x="23004" y="495750"/>
                    <a:pt x="0" y="472746"/>
                    <a:pt x="0" y="444370"/>
                  </a:cubicBezTo>
                  <a:lnTo>
                    <a:pt x="0" y="51381"/>
                  </a:lnTo>
                  <a:cubicBezTo>
                    <a:pt x="0" y="23004"/>
                    <a:pt x="23004" y="0"/>
                    <a:pt x="513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808357" cy="495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90713" y="4868571"/>
            <a:ext cx="6401838" cy="119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882" b="1" spc="17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HVERS VEGNA TÓNLIST?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endParaRPr lang="en-US" sz="2882" b="1" spc="17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9685" y="6955804"/>
            <a:ext cx="1467166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Við komumst sífellt betur að því að tónlist hefur jákvæð áhrif á heilann.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Jafnvel heilar þeirra sem eru langt gengnir af sjúkdómi eins og alzheimer geta virkjast í skamman tíma. 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Freeform 13">
            <a:hlinkClick r:id="rId5" tooltip="https://www.youtube.com/watch?v=ci2lBpOXncc"/>
          </p:cNvPr>
          <p:cNvSpPr/>
          <p:nvPr/>
        </p:nvSpPr>
        <p:spPr>
          <a:xfrm>
            <a:off x="1028700" y="4067322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083" y="7845674"/>
            <a:ext cx="10787833" cy="1734478"/>
            <a:chOff x="0" y="0"/>
            <a:chExt cx="2841240" cy="456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1240" cy="456817"/>
            </a:xfrm>
            <a:custGeom>
              <a:avLst/>
              <a:gdLst/>
              <a:ahLst/>
              <a:cxnLst/>
              <a:rect l="l" t="t" r="r" b="b"/>
              <a:pathLst>
                <a:path w="2841240" h="456817">
                  <a:moveTo>
                    <a:pt x="36600" y="0"/>
                  </a:moveTo>
                  <a:lnTo>
                    <a:pt x="2804640" y="0"/>
                  </a:lnTo>
                  <a:cubicBezTo>
                    <a:pt x="2814347" y="0"/>
                    <a:pt x="2823656" y="3856"/>
                    <a:pt x="2830520" y="10720"/>
                  </a:cubicBezTo>
                  <a:cubicBezTo>
                    <a:pt x="2837384" y="17584"/>
                    <a:pt x="2841240" y="26893"/>
                    <a:pt x="2841240" y="36600"/>
                  </a:cubicBezTo>
                  <a:lnTo>
                    <a:pt x="2841240" y="420217"/>
                  </a:lnTo>
                  <a:cubicBezTo>
                    <a:pt x="2841240" y="429924"/>
                    <a:pt x="2837384" y="439233"/>
                    <a:pt x="2830520" y="446097"/>
                  </a:cubicBezTo>
                  <a:cubicBezTo>
                    <a:pt x="2823656" y="452961"/>
                    <a:pt x="2814347" y="456817"/>
                    <a:pt x="2804640" y="456817"/>
                  </a:cubicBezTo>
                  <a:lnTo>
                    <a:pt x="36600" y="456817"/>
                  </a:lnTo>
                  <a:cubicBezTo>
                    <a:pt x="26893" y="456817"/>
                    <a:pt x="17584" y="452961"/>
                    <a:pt x="10720" y="446097"/>
                  </a:cubicBezTo>
                  <a:cubicBezTo>
                    <a:pt x="3856" y="439233"/>
                    <a:pt x="0" y="429924"/>
                    <a:pt x="0" y="420217"/>
                  </a:cubicBezTo>
                  <a:lnTo>
                    <a:pt x="0" y="36600"/>
                  </a:lnTo>
                  <a:cubicBezTo>
                    <a:pt x="0" y="26893"/>
                    <a:pt x="3856" y="17584"/>
                    <a:pt x="10720" y="10720"/>
                  </a:cubicBezTo>
                  <a:cubicBezTo>
                    <a:pt x="17584" y="3856"/>
                    <a:pt x="26893" y="0"/>
                    <a:pt x="3660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841240" cy="45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5160" y="1676675"/>
            <a:ext cx="10137680" cy="5628190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17565" y="0"/>
                  </a:moveTo>
                  <a:lnTo>
                    <a:pt x="1616825" y="0"/>
                  </a:lnTo>
                  <a:cubicBezTo>
                    <a:pt x="1626526" y="0"/>
                    <a:pt x="1634390" y="7864"/>
                    <a:pt x="1634390" y="17565"/>
                  </a:cubicBezTo>
                  <a:lnTo>
                    <a:pt x="1634390" y="889808"/>
                  </a:lnTo>
                  <a:cubicBezTo>
                    <a:pt x="1634390" y="899509"/>
                    <a:pt x="1626526" y="907373"/>
                    <a:pt x="1616825" y="907373"/>
                  </a:cubicBezTo>
                  <a:lnTo>
                    <a:pt x="17565" y="907373"/>
                  </a:lnTo>
                  <a:cubicBezTo>
                    <a:pt x="7864" y="907373"/>
                    <a:pt x="0" y="899509"/>
                    <a:pt x="0" y="889808"/>
                  </a:cubicBezTo>
                  <a:lnTo>
                    <a:pt x="0" y="17565"/>
                  </a:lnTo>
                  <a:cubicBezTo>
                    <a:pt x="0" y="7864"/>
                    <a:pt x="7864" y="0"/>
                    <a:pt x="17565" y="0"/>
                  </a:cubicBezTo>
                  <a:close/>
                </a:path>
              </a:pathLst>
            </a:custGeom>
            <a:blipFill>
              <a:blip r:embed="rId2"/>
              <a:stretch>
                <a:fillRect l="-10406" r="-1040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8115300" cy="1295950"/>
            <a:chOff x="0" y="0"/>
            <a:chExt cx="2137363" cy="341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7363" cy="341320"/>
            </a:xfrm>
            <a:custGeom>
              <a:avLst/>
              <a:gdLst/>
              <a:ahLst/>
              <a:cxnLst/>
              <a:rect l="l" t="t" r="r" b="b"/>
              <a:pathLst>
                <a:path w="2137363" h="341320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292667"/>
                  </a:lnTo>
                  <a:cubicBezTo>
                    <a:pt x="2137363" y="319537"/>
                    <a:pt x="2115580" y="341320"/>
                    <a:pt x="2088710" y="341320"/>
                  </a:cubicBezTo>
                  <a:lnTo>
                    <a:pt x="48654" y="341320"/>
                  </a:lnTo>
                  <a:cubicBezTo>
                    <a:pt x="21783" y="341320"/>
                    <a:pt x="0" y="319537"/>
                    <a:pt x="0" y="292667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37363" cy="341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Freeform 10">
            <a:hlinkClick r:id="rId3" tooltip="https://www.youtube.com/watch?v=UlWBmUUutL0"/>
          </p:cNvPr>
          <p:cNvSpPr/>
          <p:nvPr/>
        </p:nvSpPr>
        <p:spPr>
          <a:xfrm>
            <a:off x="12681502" y="5938220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633557" y="1194075"/>
            <a:ext cx="728266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HENRI (ALIVE INSIDE)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26646" y="8489076"/>
            <a:ext cx="923470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99" u="sng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youtube.com/watch?v=UlWBmUUutL0"/>
              </a:rPr>
              <a:t>https://www.youtube.com/watch?v=UlWBmUUutL0</a:t>
            </a: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43289"/>
            <a:ext cx="8620259" cy="6400422"/>
            <a:chOff x="0" y="0"/>
            <a:chExt cx="2270356" cy="1685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1685708"/>
            </a:xfrm>
            <a:custGeom>
              <a:avLst/>
              <a:gdLst/>
              <a:ahLst/>
              <a:cxnLst/>
              <a:rect l="l" t="t" r="r" b="b"/>
              <a:pathLst>
                <a:path w="2270356" h="1685708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1639904"/>
                  </a:lnTo>
                  <a:cubicBezTo>
                    <a:pt x="2270356" y="1665201"/>
                    <a:pt x="2249849" y="1685708"/>
                    <a:pt x="2224553" y="1685708"/>
                  </a:cubicBezTo>
                  <a:lnTo>
                    <a:pt x="45803" y="1685708"/>
                  </a:lnTo>
                  <a:cubicBezTo>
                    <a:pt x="20507" y="1685708"/>
                    <a:pt x="0" y="1665201"/>
                    <a:pt x="0" y="1639904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1685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46220" y="2275850"/>
            <a:ext cx="781202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HÆFNIVIÐMIÐ: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6220" y="3510902"/>
            <a:ext cx="7385219" cy="509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48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Í lok námskeiðsins hafa nemendur aflað sér þekkingar á:</a:t>
            </a:r>
          </a:p>
          <a:p>
            <a:pPr algn="l">
              <a:lnSpc>
                <a:spcPts val="3427"/>
              </a:lnSpc>
            </a:pPr>
            <a:endParaRPr lang="en-US" sz="2483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36186" lvl="1" indent="-268093" algn="l">
              <a:lnSpc>
                <a:spcPts val="3427"/>
              </a:lnSpc>
              <a:buFont typeface="Arial"/>
              <a:buChar char="•"/>
            </a:pPr>
            <a:r>
              <a:rPr lang="en-US" sz="248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áhrifum tónlistar á heilann</a:t>
            </a:r>
          </a:p>
          <a:p>
            <a:pPr marL="536186" lvl="1" indent="-268093" algn="l">
              <a:lnSpc>
                <a:spcPts val="3427"/>
              </a:lnSpc>
              <a:buFont typeface="Arial"/>
              <a:buChar char="•"/>
            </a:pPr>
            <a:r>
              <a:rPr lang="en-US" sz="248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aðferðum tónlistar sem hægt er að nýta við umönnun skjólstæðinga</a:t>
            </a:r>
          </a:p>
          <a:p>
            <a:pPr marL="536186" lvl="1" indent="-268093" algn="l">
              <a:lnSpc>
                <a:spcPts val="3427"/>
              </a:lnSpc>
              <a:buFont typeface="Arial"/>
              <a:buChar char="•"/>
            </a:pPr>
            <a:r>
              <a:rPr lang="en-US" sz="248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Skipulagi og uppbyggingu tónlistarstarfs í umönnunargeiranum</a:t>
            </a:r>
          </a:p>
          <a:p>
            <a:pPr algn="l">
              <a:lnSpc>
                <a:spcPts val="3427"/>
              </a:lnSpc>
            </a:pPr>
            <a:endParaRPr lang="en-US" sz="248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27"/>
              </a:lnSpc>
            </a:pPr>
            <a:r>
              <a:rPr lang="en-US" sz="248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Umræða um hæfniviðmið</a:t>
            </a:r>
          </a:p>
          <a:p>
            <a:pPr algn="l">
              <a:lnSpc>
                <a:spcPts val="3427"/>
              </a:lnSpc>
            </a:pPr>
            <a:endParaRPr lang="en-US" sz="2483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27"/>
              </a:lnSpc>
            </a:pPr>
            <a:endParaRPr lang="en-US" sz="2483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38321" y="7506116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9659" y="3798747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56607" y="264147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6782751" cy="1799882"/>
            <a:chOff x="0" y="0"/>
            <a:chExt cx="1786404" cy="474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6404" cy="474043"/>
            </a:xfrm>
            <a:custGeom>
              <a:avLst/>
              <a:gdLst/>
              <a:ahLst/>
              <a:cxnLst/>
              <a:rect l="l" t="t" r="r" b="b"/>
              <a:pathLst>
                <a:path w="1786404" h="474043">
                  <a:moveTo>
                    <a:pt x="58212" y="0"/>
                  </a:moveTo>
                  <a:lnTo>
                    <a:pt x="1728191" y="0"/>
                  </a:lnTo>
                  <a:cubicBezTo>
                    <a:pt x="1743630" y="0"/>
                    <a:pt x="1758437" y="6133"/>
                    <a:pt x="1769354" y="17050"/>
                  </a:cubicBezTo>
                  <a:cubicBezTo>
                    <a:pt x="1780271" y="27967"/>
                    <a:pt x="1786404" y="42773"/>
                    <a:pt x="1786404" y="58212"/>
                  </a:cubicBezTo>
                  <a:lnTo>
                    <a:pt x="1786404" y="415831"/>
                  </a:lnTo>
                  <a:cubicBezTo>
                    <a:pt x="1786404" y="447981"/>
                    <a:pt x="1760341" y="474043"/>
                    <a:pt x="1728191" y="474043"/>
                  </a:cubicBezTo>
                  <a:lnTo>
                    <a:pt x="58212" y="474043"/>
                  </a:lnTo>
                  <a:cubicBezTo>
                    <a:pt x="26062" y="474043"/>
                    <a:pt x="0" y="447981"/>
                    <a:pt x="0" y="415831"/>
                  </a:cubicBezTo>
                  <a:lnTo>
                    <a:pt x="0" y="58212"/>
                  </a:lnTo>
                  <a:cubicBezTo>
                    <a:pt x="0" y="26062"/>
                    <a:pt x="26062" y="0"/>
                    <a:pt x="5821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786404" cy="474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965916" y="1028700"/>
            <a:ext cx="8732711" cy="8274244"/>
          </a:xfrm>
          <a:custGeom>
            <a:avLst/>
            <a:gdLst/>
            <a:ahLst/>
            <a:cxnLst/>
            <a:rect l="l" t="t" r="r" b="b"/>
            <a:pathLst>
              <a:path w="8732711" h="8274244">
                <a:moveTo>
                  <a:pt x="0" y="0"/>
                </a:moveTo>
                <a:lnTo>
                  <a:pt x="8732711" y="0"/>
                </a:lnTo>
                <a:lnTo>
                  <a:pt x="8732711" y="8274244"/>
                </a:lnTo>
                <a:lnTo>
                  <a:pt x="0" y="8274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2303795" y="1446041"/>
            <a:ext cx="4651530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UPPLIFUN?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233879" cy="4547763"/>
            <a:chOff x="0" y="0"/>
            <a:chExt cx="2431968" cy="11977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1968" cy="1197765"/>
            </a:xfrm>
            <a:custGeom>
              <a:avLst/>
              <a:gdLst/>
              <a:ahLst/>
              <a:cxnLst/>
              <a:rect l="l" t="t" r="r" b="b"/>
              <a:pathLst>
                <a:path w="2431968" h="1197765">
                  <a:moveTo>
                    <a:pt x="42760" y="0"/>
                  </a:moveTo>
                  <a:lnTo>
                    <a:pt x="2389208" y="0"/>
                  </a:lnTo>
                  <a:cubicBezTo>
                    <a:pt x="2412824" y="0"/>
                    <a:pt x="2431968" y="19144"/>
                    <a:pt x="2431968" y="42760"/>
                  </a:cubicBezTo>
                  <a:lnTo>
                    <a:pt x="2431968" y="1155005"/>
                  </a:lnTo>
                  <a:cubicBezTo>
                    <a:pt x="2431968" y="1166345"/>
                    <a:pt x="2427463" y="1177222"/>
                    <a:pt x="2419444" y="1185241"/>
                  </a:cubicBezTo>
                  <a:cubicBezTo>
                    <a:pt x="2411425" y="1193260"/>
                    <a:pt x="2400549" y="1197765"/>
                    <a:pt x="2389208" y="1197765"/>
                  </a:cubicBezTo>
                  <a:lnTo>
                    <a:pt x="42760" y="1197765"/>
                  </a:lnTo>
                  <a:cubicBezTo>
                    <a:pt x="31419" y="1197765"/>
                    <a:pt x="20543" y="1193260"/>
                    <a:pt x="12524" y="1185241"/>
                  </a:cubicBezTo>
                  <a:cubicBezTo>
                    <a:pt x="4505" y="1177222"/>
                    <a:pt x="0" y="1166345"/>
                    <a:pt x="0" y="1155005"/>
                  </a:cubicBezTo>
                  <a:lnTo>
                    <a:pt x="0" y="42760"/>
                  </a:lnTo>
                  <a:cubicBezTo>
                    <a:pt x="0" y="31419"/>
                    <a:pt x="4505" y="20543"/>
                    <a:pt x="12524" y="12524"/>
                  </a:cubicBezTo>
                  <a:cubicBezTo>
                    <a:pt x="20543" y="4505"/>
                    <a:pt x="31419" y="0"/>
                    <a:pt x="4276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31968" cy="1197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47380" y="4825368"/>
            <a:ext cx="6555991" cy="5072698"/>
          </a:xfrm>
          <a:custGeom>
            <a:avLst/>
            <a:gdLst/>
            <a:ahLst/>
            <a:cxnLst/>
            <a:rect l="l" t="t" r="r" b="b"/>
            <a:pathLst>
              <a:path w="6555991" h="5072698">
                <a:moveTo>
                  <a:pt x="0" y="0"/>
                </a:moveTo>
                <a:lnTo>
                  <a:pt x="6555991" y="0"/>
                </a:lnTo>
                <a:lnTo>
                  <a:pt x="6555991" y="5072698"/>
                </a:lnTo>
                <a:lnTo>
                  <a:pt x="0" y="507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1059843" y="2739393"/>
            <a:ext cx="6199457" cy="8170618"/>
          </a:xfrm>
          <a:custGeom>
            <a:avLst/>
            <a:gdLst/>
            <a:ahLst/>
            <a:cxnLst/>
            <a:rect l="l" t="t" r="r" b="b"/>
            <a:pathLst>
              <a:path w="6199457" h="8170618">
                <a:moveTo>
                  <a:pt x="0" y="0"/>
                </a:moveTo>
                <a:lnTo>
                  <a:pt x="6199457" y="0"/>
                </a:lnTo>
                <a:lnTo>
                  <a:pt x="6199457" y="8170618"/>
                </a:lnTo>
                <a:lnTo>
                  <a:pt x="0" y="817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756822" y="1828168"/>
            <a:ext cx="806855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HLUSTAÐU Á TÓNLIST: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56822" y="3129918"/>
            <a:ext cx="682546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Hvað gerist?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Hvað ertu að upplifa? 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Finnst þér tónlistin vekja tilfinningar?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77231" y="3632006"/>
            <a:ext cx="10682069" cy="10615306"/>
          </a:xfrm>
          <a:custGeom>
            <a:avLst/>
            <a:gdLst/>
            <a:ahLst/>
            <a:cxnLst/>
            <a:rect l="l" t="t" r="r" b="b"/>
            <a:pathLst>
              <a:path w="10682069" h="10615306">
                <a:moveTo>
                  <a:pt x="10682069" y="0"/>
                </a:moveTo>
                <a:lnTo>
                  <a:pt x="0" y="0"/>
                </a:lnTo>
                <a:lnTo>
                  <a:pt x="0" y="10615306"/>
                </a:lnTo>
                <a:lnTo>
                  <a:pt x="10682069" y="10615306"/>
                </a:lnTo>
                <a:lnTo>
                  <a:pt x="106820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62253" y="1347341"/>
            <a:ext cx="9083424" cy="7304724"/>
            <a:chOff x="0" y="0"/>
            <a:chExt cx="2392342" cy="19238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2342" cy="1923878"/>
            </a:xfrm>
            <a:custGeom>
              <a:avLst/>
              <a:gdLst/>
              <a:ahLst/>
              <a:cxnLst/>
              <a:rect l="l" t="t" r="r" b="b"/>
              <a:pathLst>
                <a:path w="2392342" h="1923878">
                  <a:moveTo>
                    <a:pt x="43468" y="0"/>
                  </a:moveTo>
                  <a:lnTo>
                    <a:pt x="2348874" y="0"/>
                  </a:lnTo>
                  <a:cubicBezTo>
                    <a:pt x="2360402" y="0"/>
                    <a:pt x="2371459" y="4580"/>
                    <a:pt x="2379611" y="12731"/>
                  </a:cubicBezTo>
                  <a:cubicBezTo>
                    <a:pt x="2387762" y="20883"/>
                    <a:pt x="2392342" y="31940"/>
                    <a:pt x="2392342" y="43468"/>
                  </a:cubicBezTo>
                  <a:lnTo>
                    <a:pt x="2392342" y="1880410"/>
                  </a:lnTo>
                  <a:cubicBezTo>
                    <a:pt x="2392342" y="1891938"/>
                    <a:pt x="2387762" y="1902995"/>
                    <a:pt x="2379611" y="1911147"/>
                  </a:cubicBezTo>
                  <a:cubicBezTo>
                    <a:pt x="2371459" y="1919298"/>
                    <a:pt x="2360402" y="1923878"/>
                    <a:pt x="2348874" y="1923878"/>
                  </a:cubicBezTo>
                  <a:lnTo>
                    <a:pt x="43468" y="1923878"/>
                  </a:lnTo>
                  <a:cubicBezTo>
                    <a:pt x="31940" y="1923878"/>
                    <a:pt x="20883" y="1919298"/>
                    <a:pt x="12731" y="1911147"/>
                  </a:cubicBezTo>
                  <a:cubicBezTo>
                    <a:pt x="4580" y="1902995"/>
                    <a:pt x="0" y="1891938"/>
                    <a:pt x="0" y="1880410"/>
                  </a:cubicBezTo>
                  <a:lnTo>
                    <a:pt x="0" y="43468"/>
                  </a:lnTo>
                  <a:cubicBezTo>
                    <a:pt x="0" y="31940"/>
                    <a:pt x="4580" y="20883"/>
                    <a:pt x="12731" y="12731"/>
                  </a:cubicBezTo>
                  <a:cubicBezTo>
                    <a:pt x="20883" y="4580"/>
                    <a:pt x="31940" y="0"/>
                    <a:pt x="4346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92342" cy="1923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36141" y="4651599"/>
            <a:ext cx="7330603" cy="5635401"/>
          </a:xfrm>
          <a:custGeom>
            <a:avLst/>
            <a:gdLst/>
            <a:ahLst/>
            <a:cxnLst/>
            <a:rect l="l" t="t" r="r" b="b"/>
            <a:pathLst>
              <a:path w="7330603" h="5635401">
                <a:moveTo>
                  <a:pt x="0" y="0"/>
                </a:moveTo>
                <a:lnTo>
                  <a:pt x="7330603" y="0"/>
                </a:lnTo>
                <a:lnTo>
                  <a:pt x="7330603" y="5635401"/>
                </a:lnTo>
                <a:lnTo>
                  <a:pt x="0" y="5635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386771">
            <a:off x="14755219" y="913732"/>
            <a:ext cx="1075498" cy="1599254"/>
          </a:xfrm>
          <a:custGeom>
            <a:avLst/>
            <a:gdLst/>
            <a:ahLst/>
            <a:cxnLst/>
            <a:rect l="l" t="t" r="r" b="b"/>
            <a:pathLst>
              <a:path w="1075498" h="1599254">
                <a:moveTo>
                  <a:pt x="0" y="0"/>
                </a:moveTo>
                <a:lnTo>
                  <a:pt x="1075499" y="0"/>
                </a:lnTo>
                <a:lnTo>
                  <a:pt x="1075499" y="1599254"/>
                </a:lnTo>
                <a:lnTo>
                  <a:pt x="0" y="1599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3124481" y="2316608"/>
            <a:ext cx="1898290" cy="2683095"/>
          </a:xfrm>
          <a:custGeom>
            <a:avLst/>
            <a:gdLst/>
            <a:ahLst/>
            <a:cxnLst/>
            <a:rect l="l" t="t" r="r" b="b"/>
            <a:pathLst>
              <a:path w="1898290" h="2683095">
                <a:moveTo>
                  <a:pt x="0" y="0"/>
                </a:moveTo>
                <a:lnTo>
                  <a:pt x="1898290" y="0"/>
                </a:lnTo>
                <a:lnTo>
                  <a:pt x="1898290" y="2683095"/>
                </a:lnTo>
                <a:lnTo>
                  <a:pt x="0" y="2683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418894" y="1532384"/>
            <a:ext cx="7970142" cy="335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VERKEFNI 1 - HVAÐ GERIR TÓNLIST FYRIR ÞIG?</a:t>
            </a:r>
          </a:p>
          <a:p>
            <a:pPr algn="l">
              <a:lnSpc>
                <a:spcPts val="6799"/>
              </a:lnSpc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8894" y="3620055"/>
            <a:ext cx="7970142" cy="3585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Tónlist getur látið þér líða mjög vel, hjálpað þér að slaka á, hvatt þig eða jafnvel látið þig finna fyrir ást , sorg eða jafnvel reiði. 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Tónlist kallar fram tilfinningar. 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Búðu til plakat í Word eða Canva á A4 blað. Þar skaltu bera saman mismunandi tónlistarstíla og tilfinningar sem tónlistin vekur.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843" y="-957536"/>
            <a:ext cx="17874157" cy="12958764"/>
          </a:xfrm>
          <a:custGeom>
            <a:avLst/>
            <a:gdLst/>
            <a:ahLst/>
            <a:cxnLst/>
            <a:rect l="l" t="t" r="r" b="b"/>
            <a:pathLst>
              <a:path w="17874157" h="12958764">
                <a:moveTo>
                  <a:pt x="0" y="0"/>
                </a:moveTo>
                <a:lnTo>
                  <a:pt x="17874157" y="0"/>
                </a:lnTo>
                <a:lnTo>
                  <a:pt x="17874157" y="12958764"/>
                </a:lnTo>
                <a:lnTo>
                  <a:pt x="0" y="12958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7890053" y="173410"/>
            <a:ext cx="5544173" cy="6390977"/>
          </a:xfrm>
          <a:custGeom>
            <a:avLst/>
            <a:gdLst/>
            <a:ahLst/>
            <a:cxnLst/>
            <a:rect l="l" t="t" r="r" b="b"/>
            <a:pathLst>
              <a:path w="5544173" h="6390977">
                <a:moveTo>
                  <a:pt x="0" y="0"/>
                </a:moveTo>
                <a:lnTo>
                  <a:pt x="5544173" y="0"/>
                </a:lnTo>
                <a:lnTo>
                  <a:pt x="5544173" y="6390977"/>
                </a:lnTo>
                <a:lnTo>
                  <a:pt x="0" y="6390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733001" y="1739114"/>
            <a:ext cx="8410999" cy="6987821"/>
            <a:chOff x="0" y="0"/>
            <a:chExt cx="2215242" cy="18404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15242" cy="1840414"/>
            </a:xfrm>
            <a:custGeom>
              <a:avLst/>
              <a:gdLst/>
              <a:ahLst/>
              <a:cxnLst/>
              <a:rect l="l" t="t" r="r" b="b"/>
              <a:pathLst>
                <a:path w="2215242" h="1840414">
                  <a:moveTo>
                    <a:pt x="46943" y="0"/>
                  </a:moveTo>
                  <a:lnTo>
                    <a:pt x="2168299" y="0"/>
                  </a:lnTo>
                  <a:cubicBezTo>
                    <a:pt x="2180749" y="0"/>
                    <a:pt x="2192690" y="4946"/>
                    <a:pt x="2201493" y="13749"/>
                  </a:cubicBezTo>
                  <a:cubicBezTo>
                    <a:pt x="2210297" y="22553"/>
                    <a:pt x="2215242" y="34493"/>
                    <a:pt x="2215242" y="46943"/>
                  </a:cubicBezTo>
                  <a:lnTo>
                    <a:pt x="2215242" y="1793471"/>
                  </a:lnTo>
                  <a:cubicBezTo>
                    <a:pt x="2215242" y="1805921"/>
                    <a:pt x="2210297" y="1817861"/>
                    <a:pt x="2201493" y="1826664"/>
                  </a:cubicBezTo>
                  <a:cubicBezTo>
                    <a:pt x="2192690" y="1835468"/>
                    <a:pt x="2180749" y="1840414"/>
                    <a:pt x="2168299" y="1840414"/>
                  </a:cubicBezTo>
                  <a:lnTo>
                    <a:pt x="46943" y="1840414"/>
                  </a:lnTo>
                  <a:cubicBezTo>
                    <a:pt x="34493" y="1840414"/>
                    <a:pt x="22553" y="1835468"/>
                    <a:pt x="13749" y="1826664"/>
                  </a:cubicBezTo>
                  <a:cubicBezTo>
                    <a:pt x="4946" y="1817861"/>
                    <a:pt x="0" y="1805921"/>
                    <a:pt x="0" y="1793471"/>
                  </a:cubicBezTo>
                  <a:lnTo>
                    <a:pt x="0" y="46943"/>
                  </a:lnTo>
                  <a:cubicBezTo>
                    <a:pt x="0" y="34493"/>
                    <a:pt x="4946" y="22553"/>
                    <a:pt x="13749" y="13749"/>
                  </a:cubicBezTo>
                  <a:cubicBezTo>
                    <a:pt x="22553" y="4946"/>
                    <a:pt x="34493" y="0"/>
                    <a:pt x="4694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215242" cy="1840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142549" y="1397834"/>
            <a:ext cx="3282850" cy="4277329"/>
          </a:xfrm>
          <a:custGeom>
            <a:avLst/>
            <a:gdLst/>
            <a:ahLst/>
            <a:cxnLst/>
            <a:rect l="l" t="t" r="r" b="b"/>
            <a:pathLst>
              <a:path w="3282850" h="4277329">
                <a:moveTo>
                  <a:pt x="0" y="0"/>
                </a:moveTo>
                <a:lnTo>
                  <a:pt x="3282850" y="0"/>
                </a:lnTo>
                <a:lnTo>
                  <a:pt x="3282850" y="4277329"/>
                </a:lnTo>
                <a:lnTo>
                  <a:pt x="0" y="4277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662139" y="4655958"/>
            <a:ext cx="3581859" cy="6806383"/>
          </a:xfrm>
          <a:custGeom>
            <a:avLst/>
            <a:gdLst/>
            <a:ahLst/>
            <a:cxnLst/>
            <a:rect l="l" t="t" r="r" b="b"/>
            <a:pathLst>
              <a:path w="3581859" h="6806383">
                <a:moveTo>
                  <a:pt x="0" y="0"/>
                </a:moveTo>
                <a:lnTo>
                  <a:pt x="3581859" y="0"/>
                </a:lnTo>
                <a:lnTo>
                  <a:pt x="3581859" y="6806383"/>
                </a:lnTo>
                <a:lnTo>
                  <a:pt x="0" y="6806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5445236" y="3536499"/>
            <a:ext cx="2301606" cy="5842629"/>
          </a:xfrm>
          <a:custGeom>
            <a:avLst/>
            <a:gdLst/>
            <a:ahLst/>
            <a:cxnLst/>
            <a:rect l="l" t="t" r="r" b="b"/>
            <a:pathLst>
              <a:path w="2301606" h="5842629">
                <a:moveTo>
                  <a:pt x="0" y="0"/>
                </a:moveTo>
                <a:lnTo>
                  <a:pt x="2301606" y="0"/>
                </a:lnTo>
                <a:lnTo>
                  <a:pt x="2301606" y="5842628"/>
                </a:lnTo>
                <a:lnTo>
                  <a:pt x="0" y="5842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390214" y="1952174"/>
            <a:ext cx="7096573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VERKEFNI 2 - TÓNLISTARSTÍLAR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0214" y="3792905"/>
            <a:ext cx="7096573" cy="518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Það eru til ótal mismunandi tegundir tónlistar, til dæmis Latin eða Rokk.  Hverja tegund má flokka í mismunandi stíla. 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Leitaðu á internetinu  að mismunandi tónlistartegundum og -stílum og gerðu yfirlit yfir það sem þú finnur. Þú þarft ekki að fjalla um alla stíla, heldur veldu nokkra sem þú þekkir best.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Aangepast</PresentationFormat>
  <Paragraphs>41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Montserrat</vt:lpstr>
      <vt:lpstr>Montserrat Bold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- DaDOM Les 1</dc:title>
  <dc:creator>Julia Teeninga</dc:creator>
  <cp:lastModifiedBy>Julia Teeninga</cp:lastModifiedBy>
  <cp:revision>1</cp:revision>
  <dcterms:created xsi:type="dcterms:W3CDTF">2006-08-16T00:00:00Z</dcterms:created>
  <dcterms:modified xsi:type="dcterms:W3CDTF">2024-12-16T14:18:31Z</dcterms:modified>
  <dc:identifier>DAGVgjoTTio</dc:identifier>
</cp:coreProperties>
</file>