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Montserrat" panose="00000500000000000000" pitchFamily="2" charset="0"/>
      <p:regular r:id="rId16"/>
      <p:bold r:id="rId17"/>
    </p:embeddedFont>
    <p:embeddedFont>
      <p:font typeface="Montserrat Bold" panose="00000800000000000000"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8" d="100"/>
          <a:sy n="38" d="100"/>
        </p:scale>
        <p:origin x="84" y="9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hyperlink" Target="https://www.youtube.com/watch?v=zRIoRSQIZJs" TargetMode="External"/><Relationship Id="rId5" Type="http://schemas.openxmlformats.org/officeDocument/2006/relationships/hyperlink" Target="https://www.youtube.com/watch?v=fRHt1qnWN0w" TargetMode="External"/><Relationship Id="rId4" Type="http://schemas.openxmlformats.org/officeDocument/2006/relationships/hyperlink" Target="https://www.healthline.com/health/binaural-beats#instruction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www.youtube.com/watch?v=QBP89gsa-T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3007237" y="7371055"/>
            <a:ext cx="2214562" cy="221456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1F3E4"/>
              </a:solidFill>
              <a:prstDash val="solid"/>
              <a:miter/>
            </a:ln>
          </p:spPr>
          <p:txBody>
            <a:bodyPr/>
            <a:lstStyle/>
            <a:p>
              <a:endParaRPr lang="nl-NL"/>
            </a:p>
          </p:txBody>
        </p:sp>
        <p:sp>
          <p:nvSpPr>
            <p:cNvPr id="4" name="TextBox 4"/>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5" name="Group 5"/>
          <p:cNvGrpSpPr/>
          <p:nvPr/>
        </p:nvGrpSpPr>
        <p:grpSpPr>
          <a:xfrm>
            <a:off x="2486025" y="5149349"/>
            <a:ext cx="3328988" cy="332898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7" name="TextBox 7"/>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8" name="Group 8"/>
          <p:cNvGrpSpPr/>
          <p:nvPr/>
        </p:nvGrpSpPr>
        <p:grpSpPr>
          <a:xfrm>
            <a:off x="11460001" y="571353"/>
            <a:ext cx="3328988" cy="332898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10" name="TextBox 10"/>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11" name="Group 11"/>
          <p:cNvGrpSpPr/>
          <p:nvPr/>
        </p:nvGrpSpPr>
        <p:grpSpPr>
          <a:xfrm>
            <a:off x="13679276" y="8478337"/>
            <a:ext cx="4350945" cy="1559927"/>
            <a:chOff x="0" y="0"/>
            <a:chExt cx="1559280" cy="559042"/>
          </a:xfrm>
        </p:grpSpPr>
        <p:sp>
          <p:nvSpPr>
            <p:cNvPr id="12" name="Freeform 12"/>
            <p:cNvSpPr/>
            <p:nvPr/>
          </p:nvSpPr>
          <p:spPr>
            <a:xfrm>
              <a:off x="0" y="0"/>
              <a:ext cx="1559280" cy="559042"/>
            </a:xfrm>
            <a:custGeom>
              <a:avLst/>
              <a:gdLst/>
              <a:ahLst/>
              <a:cxnLst/>
              <a:rect l="l" t="t" r="r" b="b"/>
              <a:pathLst>
                <a:path w="1559280" h="559042">
                  <a:moveTo>
                    <a:pt x="65837" y="0"/>
                  </a:moveTo>
                  <a:lnTo>
                    <a:pt x="1493444" y="0"/>
                  </a:lnTo>
                  <a:cubicBezTo>
                    <a:pt x="1529804" y="0"/>
                    <a:pt x="1559280" y="29476"/>
                    <a:pt x="1559280" y="65837"/>
                  </a:cubicBezTo>
                  <a:lnTo>
                    <a:pt x="1559280" y="493206"/>
                  </a:lnTo>
                  <a:cubicBezTo>
                    <a:pt x="1559280" y="529566"/>
                    <a:pt x="1529804" y="559042"/>
                    <a:pt x="1493444" y="559042"/>
                  </a:cubicBezTo>
                  <a:lnTo>
                    <a:pt x="65837" y="559042"/>
                  </a:lnTo>
                  <a:cubicBezTo>
                    <a:pt x="29476" y="559042"/>
                    <a:pt x="0" y="529566"/>
                    <a:pt x="0" y="493206"/>
                  </a:cubicBezTo>
                  <a:lnTo>
                    <a:pt x="0" y="65837"/>
                  </a:lnTo>
                  <a:cubicBezTo>
                    <a:pt x="0" y="29476"/>
                    <a:pt x="29476" y="0"/>
                    <a:pt x="65837" y="0"/>
                  </a:cubicBezTo>
                  <a:close/>
                </a:path>
              </a:pathLst>
            </a:custGeom>
            <a:solidFill>
              <a:srgbClr val="FDFDFB"/>
            </a:solidFill>
          </p:spPr>
          <p:txBody>
            <a:bodyPr/>
            <a:lstStyle/>
            <a:p>
              <a:endParaRPr lang="nl-NL"/>
            </a:p>
          </p:txBody>
        </p:sp>
        <p:sp>
          <p:nvSpPr>
            <p:cNvPr id="13" name="TextBox 13"/>
            <p:cNvSpPr txBox="1"/>
            <p:nvPr/>
          </p:nvSpPr>
          <p:spPr>
            <a:xfrm>
              <a:off x="0" y="-19050"/>
              <a:ext cx="1559280" cy="578092"/>
            </a:xfrm>
            <a:prstGeom prst="rect">
              <a:avLst/>
            </a:prstGeom>
          </p:spPr>
          <p:txBody>
            <a:bodyPr lIns="50800" tIns="50800" rIns="50800" bIns="50800" rtlCol="0" anchor="ctr"/>
            <a:lstStyle/>
            <a:p>
              <a:pPr algn="ctr">
                <a:lnSpc>
                  <a:spcPts val="1891"/>
                </a:lnSpc>
              </a:pPr>
              <a:endParaRPr/>
            </a:p>
          </p:txBody>
        </p:sp>
      </p:grpSp>
      <p:grpSp>
        <p:nvGrpSpPr>
          <p:cNvPr id="14" name="Group 14"/>
          <p:cNvGrpSpPr/>
          <p:nvPr/>
        </p:nvGrpSpPr>
        <p:grpSpPr>
          <a:xfrm>
            <a:off x="4290280" y="1694722"/>
            <a:ext cx="9247846" cy="5357072"/>
            <a:chOff x="0" y="0"/>
            <a:chExt cx="3314219" cy="1919854"/>
          </a:xfrm>
        </p:grpSpPr>
        <p:sp>
          <p:nvSpPr>
            <p:cNvPr id="15" name="Freeform 15"/>
            <p:cNvSpPr/>
            <p:nvPr/>
          </p:nvSpPr>
          <p:spPr>
            <a:xfrm>
              <a:off x="0" y="0"/>
              <a:ext cx="3314219" cy="1919854"/>
            </a:xfrm>
            <a:custGeom>
              <a:avLst/>
              <a:gdLst/>
              <a:ahLst/>
              <a:cxnLst/>
              <a:rect l="l" t="t" r="r" b="b"/>
              <a:pathLst>
                <a:path w="3314219" h="1919854">
                  <a:moveTo>
                    <a:pt x="30975" y="0"/>
                  </a:moveTo>
                  <a:lnTo>
                    <a:pt x="3283244" y="0"/>
                  </a:lnTo>
                  <a:cubicBezTo>
                    <a:pt x="3291459" y="0"/>
                    <a:pt x="3299338" y="3263"/>
                    <a:pt x="3305147" y="9072"/>
                  </a:cubicBezTo>
                  <a:cubicBezTo>
                    <a:pt x="3310956" y="14881"/>
                    <a:pt x="3314219" y="22760"/>
                    <a:pt x="3314219" y="30975"/>
                  </a:cubicBezTo>
                  <a:lnTo>
                    <a:pt x="3314219" y="1888879"/>
                  </a:lnTo>
                  <a:cubicBezTo>
                    <a:pt x="3314219" y="1897094"/>
                    <a:pt x="3310956" y="1904972"/>
                    <a:pt x="3305147" y="1910781"/>
                  </a:cubicBezTo>
                  <a:cubicBezTo>
                    <a:pt x="3299338" y="1916590"/>
                    <a:pt x="3291459" y="1919854"/>
                    <a:pt x="3283244" y="1919854"/>
                  </a:cubicBezTo>
                  <a:lnTo>
                    <a:pt x="30975" y="1919854"/>
                  </a:lnTo>
                  <a:cubicBezTo>
                    <a:pt x="22760" y="1919854"/>
                    <a:pt x="14881" y="1916590"/>
                    <a:pt x="9072" y="1910781"/>
                  </a:cubicBezTo>
                  <a:cubicBezTo>
                    <a:pt x="3263" y="1904972"/>
                    <a:pt x="0" y="1897094"/>
                    <a:pt x="0" y="1888879"/>
                  </a:cubicBezTo>
                  <a:lnTo>
                    <a:pt x="0" y="30975"/>
                  </a:lnTo>
                  <a:cubicBezTo>
                    <a:pt x="0" y="22760"/>
                    <a:pt x="3263" y="14881"/>
                    <a:pt x="9072" y="9072"/>
                  </a:cubicBezTo>
                  <a:cubicBezTo>
                    <a:pt x="14881" y="3263"/>
                    <a:pt x="22760" y="0"/>
                    <a:pt x="30975" y="0"/>
                  </a:cubicBezTo>
                  <a:close/>
                </a:path>
              </a:pathLst>
            </a:custGeom>
            <a:solidFill>
              <a:srgbClr val="FDFDFB"/>
            </a:solidFill>
          </p:spPr>
          <p:txBody>
            <a:bodyPr/>
            <a:lstStyle/>
            <a:p>
              <a:endParaRPr lang="nl-NL"/>
            </a:p>
          </p:txBody>
        </p:sp>
        <p:sp>
          <p:nvSpPr>
            <p:cNvPr id="16" name="TextBox 16"/>
            <p:cNvSpPr txBox="1"/>
            <p:nvPr/>
          </p:nvSpPr>
          <p:spPr>
            <a:xfrm>
              <a:off x="0" y="-19050"/>
              <a:ext cx="3314219" cy="1938904"/>
            </a:xfrm>
            <a:prstGeom prst="rect">
              <a:avLst/>
            </a:prstGeom>
          </p:spPr>
          <p:txBody>
            <a:bodyPr lIns="50800" tIns="50800" rIns="50800" bIns="50800" rtlCol="0" anchor="ctr"/>
            <a:lstStyle/>
            <a:p>
              <a:pPr algn="ctr">
                <a:lnSpc>
                  <a:spcPts val="1891"/>
                </a:lnSpc>
              </a:pPr>
              <a:endParaRPr/>
            </a:p>
          </p:txBody>
        </p:sp>
      </p:grpSp>
      <p:sp>
        <p:nvSpPr>
          <p:cNvPr id="17" name="Freeform 17"/>
          <p:cNvSpPr/>
          <p:nvPr/>
        </p:nvSpPr>
        <p:spPr>
          <a:xfrm>
            <a:off x="7619560" y="4373258"/>
            <a:ext cx="2577696" cy="2142727"/>
          </a:xfrm>
          <a:custGeom>
            <a:avLst/>
            <a:gdLst/>
            <a:ahLst/>
            <a:cxnLst/>
            <a:rect l="l" t="t" r="r" b="b"/>
            <a:pathLst>
              <a:path w="2577696" h="2142727">
                <a:moveTo>
                  <a:pt x="0" y="0"/>
                </a:moveTo>
                <a:lnTo>
                  <a:pt x="2577697" y="0"/>
                </a:lnTo>
                <a:lnTo>
                  <a:pt x="2577697" y="2142727"/>
                </a:lnTo>
                <a:lnTo>
                  <a:pt x="0" y="2142727"/>
                </a:lnTo>
                <a:lnTo>
                  <a:pt x="0" y="0"/>
                </a:lnTo>
                <a:close/>
              </a:path>
            </a:pathLst>
          </a:custGeom>
          <a:blipFill>
            <a:blip r:embed="rId2"/>
            <a:stretch>
              <a:fillRect/>
            </a:stretch>
          </a:blipFill>
        </p:spPr>
        <p:txBody>
          <a:bodyPr/>
          <a:lstStyle/>
          <a:p>
            <a:endParaRPr lang="nl-NL"/>
          </a:p>
        </p:txBody>
      </p:sp>
      <p:grpSp>
        <p:nvGrpSpPr>
          <p:cNvPr id="18" name="Group 18"/>
          <p:cNvGrpSpPr/>
          <p:nvPr/>
        </p:nvGrpSpPr>
        <p:grpSpPr>
          <a:xfrm>
            <a:off x="223793" y="8855964"/>
            <a:ext cx="7993122" cy="1204437"/>
            <a:chOff x="0" y="0"/>
            <a:chExt cx="2864555" cy="431643"/>
          </a:xfrm>
        </p:grpSpPr>
        <p:sp>
          <p:nvSpPr>
            <p:cNvPr id="19" name="Freeform 19"/>
            <p:cNvSpPr/>
            <p:nvPr/>
          </p:nvSpPr>
          <p:spPr>
            <a:xfrm>
              <a:off x="0" y="0"/>
              <a:ext cx="2864555" cy="431643"/>
            </a:xfrm>
            <a:custGeom>
              <a:avLst/>
              <a:gdLst/>
              <a:ahLst/>
              <a:cxnLst/>
              <a:rect l="l" t="t" r="r" b="b"/>
              <a:pathLst>
                <a:path w="2864555" h="431643">
                  <a:moveTo>
                    <a:pt x="35837" y="0"/>
                  </a:moveTo>
                  <a:lnTo>
                    <a:pt x="2828717" y="0"/>
                  </a:lnTo>
                  <a:cubicBezTo>
                    <a:pt x="2838222" y="0"/>
                    <a:pt x="2847337" y="3776"/>
                    <a:pt x="2854058" y="10496"/>
                  </a:cubicBezTo>
                  <a:cubicBezTo>
                    <a:pt x="2860779" y="17217"/>
                    <a:pt x="2864555" y="26333"/>
                    <a:pt x="2864555" y="35837"/>
                  </a:cubicBezTo>
                  <a:lnTo>
                    <a:pt x="2864555" y="395806"/>
                  </a:lnTo>
                  <a:cubicBezTo>
                    <a:pt x="2864555" y="415598"/>
                    <a:pt x="2848510" y="431643"/>
                    <a:pt x="2828717" y="431643"/>
                  </a:cubicBezTo>
                  <a:lnTo>
                    <a:pt x="35837" y="431643"/>
                  </a:lnTo>
                  <a:cubicBezTo>
                    <a:pt x="16045" y="431643"/>
                    <a:pt x="0" y="415598"/>
                    <a:pt x="0" y="395806"/>
                  </a:cubicBezTo>
                  <a:lnTo>
                    <a:pt x="0" y="35837"/>
                  </a:lnTo>
                  <a:cubicBezTo>
                    <a:pt x="0" y="16045"/>
                    <a:pt x="16045" y="0"/>
                    <a:pt x="35837" y="0"/>
                  </a:cubicBezTo>
                  <a:close/>
                </a:path>
              </a:pathLst>
            </a:custGeom>
            <a:solidFill>
              <a:srgbClr val="FDFDFB"/>
            </a:solidFill>
          </p:spPr>
          <p:txBody>
            <a:bodyPr/>
            <a:lstStyle/>
            <a:p>
              <a:endParaRPr lang="nl-NL"/>
            </a:p>
          </p:txBody>
        </p:sp>
        <p:sp>
          <p:nvSpPr>
            <p:cNvPr id="20" name="TextBox 20"/>
            <p:cNvSpPr txBox="1"/>
            <p:nvPr/>
          </p:nvSpPr>
          <p:spPr>
            <a:xfrm>
              <a:off x="0" y="-19050"/>
              <a:ext cx="2864555" cy="450693"/>
            </a:xfrm>
            <a:prstGeom prst="rect">
              <a:avLst/>
            </a:prstGeom>
          </p:spPr>
          <p:txBody>
            <a:bodyPr lIns="50800" tIns="50800" rIns="50800" bIns="50800" rtlCol="0" anchor="ctr"/>
            <a:lstStyle/>
            <a:p>
              <a:pPr algn="ctr">
                <a:lnSpc>
                  <a:spcPts val="1891"/>
                </a:lnSpc>
              </a:pPr>
              <a:endParaRPr/>
            </a:p>
          </p:txBody>
        </p:sp>
      </p:grpSp>
      <p:sp>
        <p:nvSpPr>
          <p:cNvPr id="21" name="Freeform 21"/>
          <p:cNvSpPr/>
          <p:nvPr/>
        </p:nvSpPr>
        <p:spPr>
          <a:xfrm>
            <a:off x="14057796" y="8875100"/>
            <a:ext cx="3593905" cy="826598"/>
          </a:xfrm>
          <a:custGeom>
            <a:avLst/>
            <a:gdLst/>
            <a:ahLst/>
            <a:cxnLst/>
            <a:rect l="l" t="t" r="r" b="b"/>
            <a:pathLst>
              <a:path w="3593905" h="826598">
                <a:moveTo>
                  <a:pt x="0" y="0"/>
                </a:moveTo>
                <a:lnTo>
                  <a:pt x="3593905" y="0"/>
                </a:lnTo>
                <a:lnTo>
                  <a:pt x="3593905" y="826598"/>
                </a:lnTo>
                <a:lnTo>
                  <a:pt x="0" y="826598"/>
                </a:lnTo>
                <a:lnTo>
                  <a:pt x="0" y="0"/>
                </a:lnTo>
                <a:close/>
              </a:path>
            </a:pathLst>
          </a:custGeom>
          <a:blipFill>
            <a:blip r:embed="rId3"/>
            <a:stretch>
              <a:fillRect/>
            </a:stretch>
          </a:blipFill>
        </p:spPr>
        <p:txBody>
          <a:bodyPr/>
          <a:lstStyle/>
          <a:p>
            <a:endParaRPr lang="nl-NL"/>
          </a:p>
        </p:txBody>
      </p:sp>
      <p:sp>
        <p:nvSpPr>
          <p:cNvPr id="22" name="TextBox 22"/>
          <p:cNvSpPr txBox="1"/>
          <p:nvPr/>
        </p:nvSpPr>
        <p:spPr>
          <a:xfrm>
            <a:off x="3303646" y="2347363"/>
            <a:ext cx="11209525" cy="1653540"/>
          </a:xfrm>
          <a:prstGeom prst="rect">
            <a:avLst/>
          </a:prstGeom>
        </p:spPr>
        <p:txBody>
          <a:bodyPr lIns="0" tIns="0" rIns="0" bIns="0" rtlCol="0" anchor="t">
            <a:spAutoFit/>
          </a:bodyPr>
          <a:lstStyle/>
          <a:p>
            <a:pPr algn="ctr">
              <a:lnSpc>
                <a:spcPts val="6480"/>
              </a:lnSpc>
            </a:pPr>
            <a:r>
              <a:rPr lang="en-US" sz="6000" b="1">
                <a:solidFill>
                  <a:srgbClr val="AA1C20"/>
                </a:solidFill>
                <a:latin typeface="Montserrat Bold"/>
                <a:ea typeface="Montserrat Bold"/>
                <a:cs typeface="Montserrat Bold"/>
                <a:sym typeface="Montserrat Bold"/>
              </a:rPr>
              <a:t>3 PAMOKA  </a:t>
            </a:r>
          </a:p>
          <a:p>
            <a:pPr algn="ctr">
              <a:lnSpc>
                <a:spcPts val="6480"/>
              </a:lnSpc>
            </a:pPr>
            <a:r>
              <a:rPr lang="en-US" sz="6000">
                <a:solidFill>
                  <a:srgbClr val="E9AC60"/>
                </a:solidFill>
                <a:latin typeface="Montserrat"/>
                <a:ea typeface="Montserrat"/>
                <a:cs typeface="Montserrat"/>
                <a:sym typeface="Montserrat"/>
              </a:rPr>
              <a:t>Muzika globos įstaigose</a:t>
            </a:r>
          </a:p>
        </p:txBody>
      </p:sp>
      <p:sp>
        <p:nvSpPr>
          <p:cNvPr id="23" name="TextBox 23"/>
          <p:cNvSpPr txBox="1"/>
          <p:nvPr/>
        </p:nvSpPr>
        <p:spPr>
          <a:xfrm>
            <a:off x="674073" y="8894064"/>
            <a:ext cx="7232414" cy="826770"/>
          </a:xfrm>
          <a:prstGeom prst="rect">
            <a:avLst/>
          </a:prstGeom>
        </p:spPr>
        <p:txBody>
          <a:bodyPr lIns="0" tIns="0" rIns="0" bIns="0" rtlCol="0" anchor="t">
            <a:spAutoFit/>
          </a:bodyPr>
          <a:lstStyle/>
          <a:p>
            <a:pPr algn="l">
              <a:lnSpc>
                <a:spcPts val="3240"/>
              </a:lnSpc>
            </a:pPr>
            <a:endParaRPr/>
          </a:p>
          <a:p>
            <a:pPr marL="647700" lvl="1" indent="-323850" algn="l">
              <a:lnSpc>
                <a:spcPts val="3240"/>
              </a:lnSpc>
              <a:buFont typeface="Arial"/>
              <a:buChar char="•"/>
            </a:pPr>
            <a:r>
              <a:rPr lang="en-US" sz="3000" b="1">
                <a:solidFill>
                  <a:srgbClr val="AA1C20"/>
                </a:solidFill>
                <a:latin typeface="Montserrat Bold"/>
                <a:ea typeface="Montserrat Bold"/>
                <a:cs typeface="Montserrat Bold"/>
                <a:sym typeface="Montserrat Bold"/>
              </a:rPr>
              <a:t>3 pamoka - Garso aplinka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435622"/>
            <a:ext cx="9358274" cy="4215607"/>
            <a:chOff x="0" y="0"/>
            <a:chExt cx="2464731" cy="1110283"/>
          </a:xfrm>
        </p:grpSpPr>
        <p:sp>
          <p:nvSpPr>
            <p:cNvPr id="3" name="Freeform 3"/>
            <p:cNvSpPr/>
            <p:nvPr/>
          </p:nvSpPr>
          <p:spPr>
            <a:xfrm>
              <a:off x="0" y="0"/>
              <a:ext cx="2464731" cy="1110283"/>
            </a:xfrm>
            <a:custGeom>
              <a:avLst/>
              <a:gdLst/>
              <a:ahLst/>
              <a:cxnLst/>
              <a:rect l="l" t="t" r="r" b="b"/>
              <a:pathLst>
                <a:path w="2464731" h="1110283">
                  <a:moveTo>
                    <a:pt x="42191" y="0"/>
                  </a:moveTo>
                  <a:lnTo>
                    <a:pt x="2422539" y="0"/>
                  </a:lnTo>
                  <a:cubicBezTo>
                    <a:pt x="2433729" y="0"/>
                    <a:pt x="2444461" y="4445"/>
                    <a:pt x="2452373" y="12358"/>
                  </a:cubicBezTo>
                  <a:cubicBezTo>
                    <a:pt x="2460285" y="20270"/>
                    <a:pt x="2464731" y="31001"/>
                    <a:pt x="2464731" y="42191"/>
                  </a:cubicBezTo>
                  <a:lnTo>
                    <a:pt x="2464731" y="1068092"/>
                  </a:lnTo>
                  <a:cubicBezTo>
                    <a:pt x="2464731" y="1079282"/>
                    <a:pt x="2460285" y="1090013"/>
                    <a:pt x="2452373" y="1097926"/>
                  </a:cubicBezTo>
                  <a:cubicBezTo>
                    <a:pt x="2444461" y="1105838"/>
                    <a:pt x="2433729" y="1110283"/>
                    <a:pt x="2422539" y="1110283"/>
                  </a:cubicBezTo>
                  <a:lnTo>
                    <a:pt x="42191" y="1110283"/>
                  </a:lnTo>
                  <a:cubicBezTo>
                    <a:pt x="31001" y="1110283"/>
                    <a:pt x="20270" y="1105838"/>
                    <a:pt x="12358" y="1097926"/>
                  </a:cubicBezTo>
                  <a:cubicBezTo>
                    <a:pt x="4445" y="1090013"/>
                    <a:pt x="0" y="1079282"/>
                    <a:pt x="0" y="1068092"/>
                  </a:cubicBezTo>
                  <a:lnTo>
                    <a:pt x="0" y="42191"/>
                  </a:lnTo>
                  <a:cubicBezTo>
                    <a:pt x="0" y="31001"/>
                    <a:pt x="4445" y="20270"/>
                    <a:pt x="12358" y="12358"/>
                  </a:cubicBezTo>
                  <a:cubicBezTo>
                    <a:pt x="20270" y="4445"/>
                    <a:pt x="31001" y="0"/>
                    <a:pt x="42191" y="0"/>
                  </a:cubicBezTo>
                  <a:close/>
                </a:path>
              </a:pathLst>
            </a:custGeom>
            <a:solidFill>
              <a:srgbClr val="FDFDFB"/>
            </a:solidFill>
          </p:spPr>
          <p:txBody>
            <a:bodyPr/>
            <a:lstStyle/>
            <a:p>
              <a:endParaRPr lang="nl-NL"/>
            </a:p>
          </p:txBody>
        </p:sp>
        <p:sp>
          <p:nvSpPr>
            <p:cNvPr id="4" name="TextBox 4"/>
            <p:cNvSpPr txBox="1"/>
            <p:nvPr/>
          </p:nvSpPr>
          <p:spPr>
            <a:xfrm>
              <a:off x="0" y="0"/>
              <a:ext cx="2464731" cy="1110283"/>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flipH="1">
            <a:off x="14514719" y="2127690"/>
            <a:ext cx="3773281" cy="6477736"/>
          </a:xfrm>
          <a:custGeom>
            <a:avLst/>
            <a:gdLst/>
            <a:ahLst/>
            <a:cxnLst/>
            <a:rect l="l" t="t" r="r" b="b"/>
            <a:pathLst>
              <a:path w="3773281" h="6477736">
                <a:moveTo>
                  <a:pt x="3773281" y="0"/>
                </a:moveTo>
                <a:lnTo>
                  <a:pt x="0" y="0"/>
                </a:lnTo>
                <a:lnTo>
                  <a:pt x="0" y="6477736"/>
                </a:lnTo>
                <a:lnTo>
                  <a:pt x="3773281" y="6477736"/>
                </a:lnTo>
                <a:lnTo>
                  <a:pt x="377328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a:off x="11022536" y="3309158"/>
            <a:ext cx="5378824" cy="4114800"/>
          </a:xfrm>
          <a:custGeom>
            <a:avLst/>
            <a:gdLst/>
            <a:ahLst/>
            <a:cxnLst/>
            <a:rect l="l" t="t" r="r" b="b"/>
            <a:pathLst>
              <a:path w="5378824" h="4114800">
                <a:moveTo>
                  <a:pt x="0" y="0"/>
                </a:moveTo>
                <a:lnTo>
                  <a:pt x="5378823" y="0"/>
                </a:lnTo>
                <a:lnTo>
                  <a:pt x="537882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7" name="TextBox 7"/>
          <p:cNvSpPr txBox="1"/>
          <p:nvPr/>
        </p:nvSpPr>
        <p:spPr>
          <a:xfrm>
            <a:off x="1538138" y="2825353"/>
            <a:ext cx="8339398" cy="249872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KOKIE GARSAI SUVOKIAMI KAIP MALONŪS?</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
        <p:nvSpPr>
          <p:cNvPr id="8" name="TextBox 8"/>
          <p:cNvSpPr txBox="1"/>
          <p:nvPr/>
        </p:nvSpPr>
        <p:spPr>
          <a:xfrm>
            <a:off x="1538138" y="4665457"/>
            <a:ext cx="8339398" cy="1985772"/>
          </a:xfrm>
          <a:prstGeom prst="rect">
            <a:avLst/>
          </a:prstGeom>
        </p:spPr>
        <p:txBody>
          <a:bodyPr lIns="0" tIns="0" rIns="0" bIns="0" rtlCol="0" anchor="t">
            <a:spAutoFit/>
          </a:bodyPr>
          <a:lstStyle/>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Malonūs, jaukūs garsai</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Pažįstamas girgždantis namas, dušo purslai, paukščiai lauke, lietus ant stogo čerpių.</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"saugus", "pažįstamas" ir "atsipalaidavęs".</a:t>
            </a:r>
          </a:p>
          <a:p>
            <a:pPr algn="l">
              <a:lnSpc>
                <a:spcPts val="3174"/>
              </a:lnSpc>
            </a:pPr>
            <a:endParaRPr lang="en-US" sz="2300">
              <a:solidFill>
                <a:srgbClr val="000000"/>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sp>
        <p:nvSpPr>
          <p:cNvPr id="2" name="Freeform 2"/>
          <p:cNvSpPr/>
          <p:nvPr/>
        </p:nvSpPr>
        <p:spPr>
          <a:xfrm>
            <a:off x="8572659" y="1289544"/>
            <a:ext cx="10518584" cy="10894956"/>
          </a:xfrm>
          <a:custGeom>
            <a:avLst/>
            <a:gdLst/>
            <a:ahLst/>
            <a:cxnLst/>
            <a:rect l="l" t="t" r="r" b="b"/>
            <a:pathLst>
              <a:path w="10518584" h="10894956">
                <a:moveTo>
                  <a:pt x="0" y="0"/>
                </a:moveTo>
                <a:lnTo>
                  <a:pt x="10518585" y="0"/>
                </a:lnTo>
                <a:lnTo>
                  <a:pt x="10518585" y="10894955"/>
                </a:lnTo>
                <a:lnTo>
                  <a:pt x="0" y="108949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3" name="Group 3"/>
          <p:cNvGrpSpPr/>
          <p:nvPr/>
        </p:nvGrpSpPr>
        <p:grpSpPr>
          <a:xfrm>
            <a:off x="669356" y="1028700"/>
            <a:ext cx="9270504" cy="7269826"/>
            <a:chOff x="0" y="0"/>
            <a:chExt cx="2441614" cy="1914687"/>
          </a:xfrm>
        </p:grpSpPr>
        <p:sp>
          <p:nvSpPr>
            <p:cNvPr id="4" name="Freeform 4"/>
            <p:cNvSpPr/>
            <p:nvPr/>
          </p:nvSpPr>
          <p:spPr>
            <a:xfrm>
              <a:off x="0" y="0"/>
              <a:ext cx="2441614" cy="1914687"/>
            </a:xfrm>
            <a:custGeom>
              <a:avLst/>
              <a:gdLst/>
              <a:ahLst/>
              <a:cxnLst/>
              <a:rect l="l" t="t" r="r" b="b"/>
              <a:pathLst>
                <a:path w="2441614" h="1914687">
                  <a:moveTo>
                    <a:pt x="42591" y="0"/>
                  </a:moveTo>
                  <a:lnTo>
                    <a:pt x="2399024" y="0"/>
                  </a:lnTo>
                  <a:cubicBezTo>
                    <a:pt x="2422546" y="0"/>
                    <a:pt x="2441614" y="19069"/>
                    <a:pt x="2441614" y="42591"/>
                  </a:cubicBezTo>
                  <a:lnTo>
                    <a:pt x="2441614" y="1872096"/>
                  </a:lnTo>
                  <a:cubicBezTo>
                    <a:pt x="2441614" y="1883392"/>
                    <a:pt x="2437127" y="1894225"/>
                    <a:pt x="2429140" y="1902212"/>
                  </a:cubicBezTo>
                  <a:cubicBezTo>
                    <a:pt x="2421152" y="1910199"/>
                    <a:pt x="2410319" y="1914687"/>
                    <a:pt x="2399024" y="1914687"/>
                  </a:cubicBezTo>
                  <a:lnTo>
                    <a:pt x="42591" y="1914687"/>
                  </a:lnTo>
                  <a:cubicBezTo>
                    <a:pt x="31295" y="1914687"/>
                    <a:pt x="20462" y="1910199"/>
                    <a:pt x="12475" y="1902212"/>
                  </a:cubicBezTo>
                  <a:cubicBezTo>
                    <a:pt x="4487" y="1894225"/>
                    <a:pt x="0" y="1883392"/>
                    <a:pt x="0" y="1872096"/>
                  </a:cubicBezTo>
                  <a:lnTo>
                    <a:pt x="0" y="42591"/>
                  </a:lnTo>
                  <a:cubicBezTo>
                    <a:pt x="0" y="31295"/>
                    <a:pt x="4487" y="20462"/>
                    <a:pt x="12475" y="12475"/>
                  </a:cubicBezTo>
                  <a:cubicBezTo>
                    <a:pt x="20462" y="4487"/>
                    <a:pt x="31295" y="0"/>
                    <a:pt x="42591" y="0"/>
                  </a:cubicBezTo>
                  <a:close/>
                </a:path>
              </a:pathLst>
            </a:custGeom>
            <a:solidFill>
              <a:srgbClr val="FDFDFB"/>
            </a:solidFill>
          </p:spPr>
          <p:txBody>
            <a:bodyPr/>
            <a:lstStyle/>
            <a:p>
              <a:endParaRPr lang="nl-NL"/>
            </a:p>
          </p:txBody>
        </p:sp>
        <p:sp>
          <p:nvSpPr>
            <p:cNvPr id="5" name="TextBox 5"/>
            <p:cNvSpPr txBox="1"/>
            <p:nvPr/>
          </p:nvSpPr>
          <p:spPr>
            <a:xfrm>
              <a:off x="0" y="0"/>
              <a:ext cx="2441614" cy="1914687"/>
            </a:xfrm>
            <a:prstGeom prst="rect">
              <a:avLst/>
            </a:prstGeom>
          </p:spPr>
          <p:txBody>
            <a:bodyPr lIns="50800" tIns="50800" rIns="50800" bIns="50800" rtlCol="0" anchor="ctr"/>
            <a:lstStyle/>
            <a:p>
              <a:pPr algn="ctr">
                <a:lnSpc>
                  <a:spcPts val="2952"/>
                </a:lnSpc>
              </a:pPr>
              <a:endParaRPr/>
            </a:p>
          </p:txBody>
        </p:sp>
      </p:grpSp>
      <p:sp>
        <p:nvSpPr>
          <p:cNvPr id="6" name="TextBox 6"/>
          <p:cNvSpPr txBox="1"/>
          <p:nvPr/>
        </p:nvSpPr>
        <p:spPr>
          <a:xfrm>
            <a:off x="1348764" y="1373437"/>
            <a:ext cx="8420295" cy="421322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KAS YRA BINAURALINĖ ARBA NEURODIVERGENTINĖ MUZIKA IR KAIP JI GALI PADĖTI?</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
        <p:nvSpPr>
          <p:cNvPr id="7" name="TextBox 7"/>
          <p:cNvSpPr txBox="1"/>
          <p:nvPr/>
        </p:nvSpPr>
        <p:spPr>
          <a:xfrm>
            <a:off x="1348764" y="5283380"/>
            <a:ext cx="7528555" cy="2432525"/>
          </a:xfrm>
          <a:prstGeom prst="rect">
            <a:avLst/>
          </a:prstGeom>
        </p:spPr>
        <p:txBody>
          <a:bodyPr lIns="0" tIns="0" rIns="0" bIns="0" rtlCol="0" anchor="t">
            <a:spAutoFit/>
          </a:bodyPr>
          <a:lstStyle/>
          <a:p>
            <a:pPr algn="l">
              <a:lnSpc>
                <a:spcPts val="3174"/>
              </a:lnSpc>
            </a:pPr>
            <a:r>
              <a:rPr lang="en-US" sz="2300" dirty="0" err="1">
                <a:latin typeface="Montserrat"/>
                <a:ea typeface="Montserrat"/>
                <a:cs typeface="Montserrat"/>
                <a:sym typeface="Montserrat"/>
              </a:rPr>
              <a:t>Perskaitykite</a:t>
            </a:r>
            <a:r>
              <a:rPr lang="en-US" sz="2300" dirty="0">
                <a:latin typeface="Montserrat"/>
                <a:ea typeface="Montserrat"/>
                <a:cs typeface="Montserrat"/>
                <a:sym typeface="Montserrat"/>
              </a:rPr>
              <a:t> </a:t>
            </a:r>
            <a:r>
              <a:rPr lang="en-US" sz="2300" dirty="0" err="1">
                <a:latin typeface="Montserrat"/>
                <a:ea typeface="Montserrat"/>
                <a:cs typeface="Montserrat"/>
                <a:sym typeface="Montserrat"/>
              </a:rPr>
              <a:t>straipsnį</a:t>
            </a:r>
            <a:r>
              <a:rPr lang="en-US" sz="2300" dirty="0">
                <a:latin typeface="Montserrat"/>
                <a:ea typeface="Montserrat"/>
                <a:cs typeface="Montserrat"/>
                <a:sym typeface="Montserrat"/>
              </a:rPr>
              <a:t> </a:t>
            </a:r>
            <a:r>
              <a:rPr lang="en-US" sz="2300" dirty="0" err="1">
                <a:latin typeface="Montserrat"/>
                <a:ea typeface="Montserrat"/>
                <a:cs typeface="Montserrat"/>
                <a:sym typeface="Montserrat"/>
              </a:rPr>
              <a:t>apie</a:t>
            </a:r>
            <a:r>
              <a:rPr lang="en-US" sz="2300" dirty="0">
                <a:latin typeface="Montserrat"/>
                <a:ea typeface="Montserrat"/>
                <a:cs typeface="Montserrat"/>
                <a:sym typeface="Montserrat"/>
              </a:rPr>
              <a:t> </a:t>
            </a:r>
            <a:r>
              <a:rPr lang="en-US" sz="2300" dirty="0" err="1">
                <a:latin typeface="Montserrat"/>
                <a:ea typeface="Montserrat"/>
                <a:cs typeface="Montserrat"/>
                <a:sym typeface="Montserrat"/>
              </a:rPr>
              <a:t>binauralinius</a:t>
            </a:r>
            <a:r>
              <a:rPr lang="en-US" sz="2300" dirty="0">
                <a:latin typeface="Montserrat"/>
                <a:ea typeface="Montserrat"/>
                <a:cs typeface="Montserrat"/>
                <a:sym typeface="Montserrat"/>
              </a:rPr>
              <a:t> </a:t>
            </a:r>
            <a:r>
              <a:rPr lang="en-US" sz="2300" dirty="0" err="1">
                <a:latin typeface="Montserrat"/>
                <a:ea typeface="Montserrat"/>
                <a:cs typeface="Montserrat"/>
                <a:sym typeface="Montserrat"/>
              </a:rPr>
              <a:t>ritmus</a:t>
            </a:r>
            <a:r>
              <a:rPr lang="en-US" sz="2300" dirty="0">
                <a:latin typeface="Montserrat"/>
                <a:ea typeface="Montserrat"/>
                <a:cs typeface="Montserrat"/>
                <a:sym typeface="Montserrat"/>
              </a:rPr>
              <a:t> </a:t>
            </a:r>
            <a:r>
              <a:rPr lang="en-US" sz="2300" u="sng" dirty="0">
                <a:latin typeface="Montserrat"/>
                <a:ea typeface="Montserrat"/>
                <a:cs typeface="Montserrat"/>
                <a:sym typeface="Montserrat"/>
                <a:hlinkClick r:id="rId4" tooltip="https://www.healthline.com/health/binaural-beats#instructions">
                  <a:extLst>
                    <a:ext uri="{A12FA001-AC4F-418D-AE19-62706E023703}">
                      <ahyp:hlinkClr xmlns:ahyp="http://schemas.microsoft.com/office/drawing/2018/hyperlinkcolor" val="tx"/>
                    </a:ext>
                  </a:extLst>
                </a:hlinkClick>
              </a:rPr>
              <a:t>ČIA</a:t>
            </a:r>
            <a:r>
              <a:rPr lang="en-US" sz="2300" dirty="0">
                <a:latin typeface="Montserrat"/>
                <a:ea typeface="Montserrat"/>
                <a:cs typeface="Montserrat"/>
                <a:sym typeface="Montserrat"/>
              </a:rPr>
              <a:t>.</a:t>
            </a:r>
          </a:p>
          <a:p>
            <a:pPr algn="l">
              <a:lnSpc>
                <a:spcPts val="3174"/>
              </a:lnSpc>
            </a:pPr>
            <a:endParaRPr lang="en-US" sz="2300" dirty="0">
              <a:latin typeface="Montserrat"/>
              <a:ea typeface="Montserrat"/>
              <a:cs typeface="Montserrat"/>
              <a:sym typeface="Montserrat"/>
            </a:endParaRPr>
          </a:p>
          <a:p>
            <a:pPr algn="l">
              <a:lnSpc>
                <a:spcPts val="3174"/>
              </a:lnSpc>
            </a:pPr>
            <a:r>
              <a:rPr lang="en-US" sz="2300" dirty="0" err="1">
                <a:latin typeface="Montserrat"/>
                <a:ea typeface="Montserrat"/>
                <a:cs typeface="Montserrat"/>
                <a:sym typeface="Montserrat"/>
              </a:rPr>
              <a:t>Klausykite</a:t>
            </a:r>
            <a:r>
              <a:rPr lang="en-US" sz="2300" dirty="0">
                <a:latin typeface="Montserrat"/>
                <a:ea typeface="Montserrat"/>
                <a:cs typeface="Montserrat"/>
                <a:sym typeface="Montserrat"/>
              </a:rPr>
              <a:t> </a:t>
            </a:r>
            <a:r>
              <a:rPr lang="en-US" sz="2300" dirty="0" err="1">
                <a:latin typeface="Montserrat"/>
                <a:ea typeface="Montserrat"/>
                <a:cs typeface="Montserrat"/>
                <a:sym typeface="Montserrat"/>
              </a:rPr>
              <a:t>neurodivergentiškų</a:t>
            </a:r>
            <a:r>
              <a:rPr lang="en-US" sz="2300" dirty="0">
                <a:latin typeface="Montserrat"/>
                <a:ea typeface="Montserrat"/>
                <a:cs typeface="Montserrat"/>
                <a:sym typeface="Montserrat"/>
              </a:rPr>
              <a:t> </a:t>
            </a:r>
            <a:r>
              <a:rPr lang="en-US" sz="2300" dirty="0" err="1">
                <a:latin typeface="Montserrat"/>
                <a:ea typeface="Montserrat"/>
                <a:cs typeface="Montserrat"/>
                <a:sym typeface="Montserrat"/>
              </a:rPr>
              <a:t>dvišalių</a:t>
            </a:r>
            <a:r>
              <a:rPr lang="en-US" sz="2300" dirty="0">
                <a:latin typeface="Montserrat"/>
                <a:ea typeface="Montserrat"/>
                <a:cs typeface="Montserrat"/>
                <a:sym typeface="Montserrat"/>
              </a:rPr>
              <a:t> </a:t>
            </a:r>
            <a:r>
              <a:rPr lang="en-US" sz="2300" dirty="0" err="1">
                <a:latin typeface="Montserrat"/>
                <a:ea typeface="Montserrat"/>
                <a:cs typeface="Montserrat"/>
                <a:sym typeface="Montserrat"/>
              </a:rPr>
              <a:t>ritmų</a:t>
            </a:r>
            <a:r>
              <a:rPr lang="en-US" sz="2300" dirty="0">
                <a:latin typeface="Montserrat"/>
                <a:ea typeface="Montserrat"/>
                <a:cs typeface="Montserrat"/>
                <a:sym typeface="Montserrat"/>
              </a:rPr>
              <a:t> </a:t>
            </a:r>
            <a:r>
              <a:rPr lang="en-US" sz="2300" u="sng" dirty="0">
                <a:solidFill>
                  <a:srgbClr val="0000FF"/>
                </a:solidFill>
                <a:latin typeface="Montserrat"/>
                <a:ea typeface="Montserrat"/>
                <a:cs typeface="Montserrat"/>
                <a:sym typeface="Montserrat"/>
                <a:hlinkClick r:id="rId5" tooltip="https://www.youtube.com/watch?v=fRHt1qnWN0w">
                  <a:extLst>
                    <a:ext uri="{A12FA001-AC4F-418D-AE19-62706E023703}">
                      <ahyp:hlinkClr xmlns:ahyp="http://schemas.microsoft.com/office/drawing/2018/hyperlinkcolor" val="tx"/>
                    </a:ext>
                  </a:extLst>
                </a:hlinkClick>
              </a:rPr>
              <a:t>ČIA.</a:t>
            </a:r>
          </a:p>
          <a:p>
            <a:pPr algn="l">
              <a:lnSpc>
                <a:spcPts val="3174"/>
              </a:lnSpc>
            </a:pPr>
            <a:endParaRPr lang="en-US" sz="2300" u="sng" dirty="0">
              <a:latin typeface="Montserrat"/>
              <a:ea typeface="Montserrat"/>
              <a:cs typeface="Montserrat"/>
              <a:sym typeface="Montserrat"/>
              <a:hlinkClick r:id="rId5" tooltip="https://www.youtube.com/watch?v=fRHt1qnWN0w">
                <a:extLst>
                  <a:ext uri="{A12FA001-AC4F-418D-AE19-62706E023703}">
                    <ahyp:hlinkClr xmlns:ahyp="http://schemas.microsoft.com/office/drawing/2018/hyperlinkcolor" val="tx"/>
                  </a:ext>
                </a:extLst>
              </a:hlinkClick>
            </a:endParaRPr>
          </a:p>
          <a:p>
            <a:pPr algn="l">
              <a:lnSpc>
                <a:spcPts val="3174"/>
              </a:lnSpc>
            </a:pPr>
            <a:r>
              <a:rPr lang="en-US" sz="2300" dirty="0" err="1">
                <a:latin typeface="Montserrat"/>
                <a:ea typeface="Montserrat"/>
                <a:cs typeface="Montserrat"/>
                <a:sym typeface="Montserrat"/>
              </a:rPr>
              <a:t>Klausykite</a:t>
            </a:r>
            <a:r>
              <a:rPr lang="en-US" sz="2300" dirty="0">
                <a:latin typeface="Montserrat"/>
                <a:ea typeface="Montserrat"/>
                <a:cs typeface="Montserrat"/>
                <a:sym typeface="Montserrat"/>
              </a:rPr>
              <a:t> super </a:t>
            </a:r>
            <a:r>
              <a:rPr lang="en-US" sz="2300" dirty="0" err="1">
                <a:latin typeface="Montserrat"/>
                <a:ea typeface="Montserrat"/>
                <a:cs typeface="Montserrat"/>
                <a:sym typeface="Montserrat"/>
              </a:rPr>
              <a:t>žemo</a:t>
            </a:r>
            <a:r>
              <a:rPr lang="en-US" sz="2300" dirty="0">
                <a:latin typeface="Montserrat"/>
                <a:ea typeface="Montserrat"/>
                <a:cs typeface="Montserrat"/>
                <a:sym typeface="Montserrat"/>
              </a:rPr>
              <a:t> </a:t>
            </a:r>
            <a:r>
              <a:rPr lang="en-US" sz="2300" dirty="0" err="1">
                <a:latin typeface="Montserrat"/>
                <a:ea typeface="Montserrat"/>
                <a:cs typeface="Montserrat"/>
                <a:sym typeface="Montserrat"/>
              </a:rPr>
              <a:t>dažnio</a:t>
            </a:r>
            <a:r>
              <a:rPr lang="en-US" sz="2300" dirty="0">
                <a:latin typeface="Montserrat"/>
                <a:ea typeface="Montserrat"/>
                <a:cs typeface="Montserrat"/>
                <a:sym typeface="Montserrat"/>
              </a:rPr>
              <a:t> </a:t>
            </a:r>
            <a:r>
              <a:rPr lang="en-US" sz="2300" dirty="0" err="1">
                <a:latin typeface="Montserrat"/>
                <a:ea typeface="Montserrat"/>
                <a:cs typeface="Montserrat"/>
                <a:sym typeface="Montserrat"/>
              </a:rPr>
              <a:t>muzikos</a:t>
            </a:r>
            <a:r>
              <a:rPr lang="en-US" sz="2300" dirty="0">
                <a:latin typeface="Montserrat"/>
                <a:ea typeface="Montserrat"/>
                <a:cs typeface="Montserrat"/>
                <a:sym typeface="Montserrat"/>
              </a:rPr>
              <a:t> </a:t>
            </a:r>
            <a:r>
              <a:rPr lang="en-US" sz="2300" u="sng" dirty="0">
                <a:latin typeface="Montserrat"/>
                <a:ea typeface="Montserrat"/>
                <a:cs typeface="Montserrat"/>
                <a:sym typeface="Montserrat"/>
                <a:hlinkClick r:id="rId6" tooltip="https://www.youtube.com/watch?v=zRIoRSQIZJs">
                  <a:extLst>
                    <a:ext uri="{A12FA001-AC4F-418D-AE19-62706E023703}">
                      <ahyp:hlinkClr xmlns:ahyp="http://schemas.microsoft.com/office/drawing/2018/hyperlinkcolor" val="tx"/>
                    </a:ext>
                  </a:extLst>
                </a:hlinkClick>
              </a:rPr>
              <a:t>ČIA.</a:t>
            </a:r>
          </a:p>
        </p:txBody>
      </p:sp>
      <p:grpSp>
        <p:nvGrpSpPr>
          <p:cNvPr id="8" name="Group 8"/>
          <p:cNvGrpSpPr/>
          <p:nvPr/>
        </p:nvGrpSpPr>
        <p:grpSpPr>
          <a:xfrm>
            <a:off x="15024691" y="2042687"/>
            <a:ext cx="3263309" cy="2620926"/>
            <a:chOff x="0" y="0"/>
            <a:chExt cx="859472" cy="690285"/>
          </a:xfrm>
        </p:grpSpPr>
        <p:sp>
          <p:nvSpPr>
            <p:cNvPr id="9" name="Freeform 9"/>
            <p:cNvSpPr/>
            <p:nvPr/>
          </p:nvSpPr>
          <p:spPr>
            <a:xfrm>
              <a:off x="0" y="0"/>
              <a:ext cx="859472" cy="690285"/>
            </a:xfrm>
            <a:custGeom>
              <a:avLst/>
              <a:gdLst/>
              <a:ahLst/>
              <a:cxnLst/>
              <a:rect l="l" t="t" r="r" b="b"/>
              <a:pathLst>
                <a:path w="859472" h="690285">
                  <a:moveTo>
                    <a:pt x="0" y="0"/>
                  </a:moveTo>
                  <a:lnTo>
                    <a:pt x="859472" y="0"/>
                  </a:lnTo>
                  <a:lnTo>
                    <a:pt x="859472" y="690285"/>
                  </a:lnTo>
                  <a:lnTo>
                    <a:pt x="0" y="690285"/>
                  </a:lnTo>
                  <a:close/>
                </a:path>
              </a:pathLst>
            </a:custGeom>
            <a:solidFill>
              <a:srgbClr val="F4C89B"/>
            </a:solidFill>
          </p:spPr>
          <p:txBody>
            <a:bodyPr/>
            <a:lstStyle/>
            <a:p>
              <a:endParaRPr lang="nl-NL"/>
            </a:p>
          </p:txBody>
        </p:sp>
        <p:sp>
          <p:nvSpPr>
            <p:cNvPr id="10" name="TextBox 10"/>
            <p:cNvSpPr txBox="1"/>
            <p:nvPr/>
          </p:nvSpPr>
          <p:spPr>
            <a:xfrm>
              <a:off x="0" y="-38100"/>
              <a:ext cx="859472" cy="728385"/>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5361014" y="2195530"/>
            <a:ext cx="2402058" cy="2083640"/>
          </a:xfrm>
          <a:custGeom>
            <a:avLst/>
            <a:gdLst/>
            <a:ahLst/>
            <a:cxnLst/>
            <a:rect l="l" t="t" r="r" b="b"/>
            <a:pathLst>
              <a:path w="2402058" h="2083640">
                <a:moveTo>
                  <a:pt x="0" y="0"/>
                </a:moveTo>
                <a:lnTo>
                  <a:pt x="2402058" y="0"/>
                </a:lnTo>
                <a:lnTo>
                  <a:pt x="2402058" y="2083641"/>
                </a:lnTo>
                <a:lnTo>
                  <a:pt x="0" y="2083641"/>
                </a:lnTo>
                <a:lnTo>
                  <a:pt x="0" y="0"/>
                </a:lnTo>
                <a:close/>
              </a:path>
            </a:pathLst>
          </a:custGeom>
          <a:blipFill>
            <a:blip r:embed="rId7"/>
            <a:stretch>
              <a:fillRect l="-2176" r="-2176"/>
            </a:stretch>
          </a:blipFill>
        </p:spPr>
        <p:txBody>
          <a:bodyPr/>
          <a:lstStyle/>
          <a:p>
            <a:endParaRPr lang="nl-N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930561"/>
            <a:ext cx="7816310" cy="4425877"/>
            <a:chOff x="0" y="0"/>
            <a:chExt cx="2058617" cy="1165663"/>
          </a:xfrm>
        </p:grpSpPr>
        <p:sp>
          <p:nvSpPr>
            <p:cNvPr id="3" name="Freeform 3"/>
            <p:cNvSpPr/>
            <p:nvPr/>
          </p:nvSpPr>
          <p:spPr>
            <a:xfrm>
              <a:off x="0" y="0"/>
              <a:ext cx="2058617" cy="1165663"/>
            </a:xfrm>
            <a:custGeom>
              <a:avLst/>
              <a:gdLst/>
              <a:ahLst/>
              <a:cxnLst/>
              <a:rect l="l" t="t" r="r" b="b"/>
              <a:pathLst>
                <a:path w="2058617" h="1165663">
                  <a:moveTo>
                    <a:pt x="50515" y="0"/>
                  </a:moveTo>
                  <a:lnTo>
                    <a:pt x="2008102" y="0"/>
                  </a:lnTo>
                  <a:cubicBezTo>
                    <a:pt x="2036001" y="0"/>
                    <a:pt x="2058617" y="22616"/>
                    <a:pt x="2058617" y="50515"/>
                  </a:cubicBezTo>
                  <a:lnTo>
                    <a:pt x="2058617" y="1115148"/>
                  </a:lnTo>
                  <a:cubicBezTo>
                    <a:pt x="2058617" y="1143047"/>
                    <a:pt x="2036001" y="1165663"/>
                    <a:pt x="2008102" y="1165663"/>
                  </a:cubicBezTo>
                  <a:lnTo>
                    <a:pt x="50515" y="1165663"/>
                  </a:lnTo>
                  <a:cubicBezTo>
                    <a:pt x="22616" y="1165663"/>
                    <a:pt x="0" y="1143047"/>
                    <a:pt x="0" y="1115148"/>
                  </a:cubicBezTo>
                  <a:lnTo>
                    <a:pt x="0" y="50515"/>
                  </a:lnTo>
                  <a:cubicBezTo>
                    <a:pt x="0" y="22616"/>
                    <a:pt x="22616" y="0"/>
                    <a:pt x="50515" y="0"/>
                  </a:cubicBezTo>
                  <a:close/>
                </a:path>
              </a:pathLst>
            </a:custGeom>
            <a:solidFill>
              <a:srgbClr val="FDFDFB"/>
            </a:solidFill>
          </p:spPr>
          <p:txBody>
            <a:bodyPr/>
            <a:lstStyle/>
            <a:p>
              <a:endParaRPr lang="nl-NL"/>
            </a:p>
          </p:txBody>
        </p:sp>
        <p:sp>
          <p:nvSpPr>
            <p:cNvPr id="4" name="TextBox 4"/>
            <p:cNvSpPr txBox="1"/>
            <p:nvPr/>
          </p:nvSpPr>
          <p:spPr>
            <a:xfrm>
              <a:off x="0" y="0"/>
              <a:ext cx="2058617" cy="1165663"/>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11485386" y="1437855"/>
            <a:ext cx="4298548" cy="7411289"/>
          </a:xfrm>
          <a:custGeom>
            <a:avLst/>
            <a:gdLst/>
            <a:ahLst/>
            <a:cxnLst/>
            <a:rect l="l" t="t" r="r" b="b"/>
            <a:pathLst>
              <a:path w="4298548" h="7411289">
                <a:moveTo>
                  <a:pt x="0" y="0"/>
                </a:moveTo>
                <a:lnTo>
                  <a:pt x="4298548" y="0"/>
                </a:lnTo>
                <a:lnTo>
                  <a:pt x="4298548" y="7411290"/>
                </a:lnTo>
                <a:lnTo>
                  <a:pt x="0" y="74112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TextBox 6"/>
          <p:cNvSpPr txBox="1"/>
          <p:nvPr/>
        </p:nvSpPr>
        <p:spPr>
          <a:xfrm>
            <a:off x="2186494" y="4035933"/>
            <a:ext cx="5500723" cy="2700909"/>
          </a:xfrm>
          <a:prstGeom prst="rect">
            <a:avLst/>
          </a:prstGeom>
        </p:spPr>
        <p:txBody>
          <a:bodyPr lIns="0" tIns="0" rIns="0" bIns="0" rtlCol="0" anchor="t">
            <a:spAutoFit/>
          </a:bodyPr>
          <a:lstStyle/>
          <a:p>
            <a:pPr algn="ctr">
              <a:lnSpc>
                <a:spcPts val="4277"/>
              </a:lnSpc>
            </a:pPr>
            <a:r>
              <a:rPr lang="en-US" sz="3099" b="1">
                <a:solidFill>
                  <a:srgbClr val="F79E67"/>
                </a:solidFill>
                <a:latin typeface="Montserrat Bold"/>
                <a:ea typeface="Montserrat Bold"/>
                <a:cs typeface="Montserrat Bold"/>
                <a:sym typeface="Montserrat Bold"/>
              </a:rPr>
              <a:t>Ką galėtumėte padaryti stažuotės metu, kad geriau suvoktumėte savo garsinę aplinką?</a:t>
            </a:r>
          </a:p>
          <a:p>
            <a:pPr algn="ctr">
              <a:lnSpc>
                <a:spcPts val="4277"/>
              </a:lnSpc>
            </a:pPr>
            <a:endParaRPr lang="en-US" sz="3099" b="1">
              <a:solidFill>
                <a:srgbClr val="F79E67"/>
              </a:solidFill>
              <a:latin typeface="Montserrat Bold"/>
              <a:ea typeface="Montserrat Bold"/>
              <a:cs typeface="Montserrat Bold"/>
              <a:sym typeface="Montserrat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010477" y="1028700"/>
            <a:ext cx="7940140" cy="6174498"/>
            <a:chOff x="0" y="0"/>
            <a:chExt cx="2091230" cy="1626205"/>
          </a:xfrm>
        </p:grpSpPr>
        <p:sp>
          <p:nvSpPr>
            <p:cNvPr id="3" name="Freeform 3"/>
            <p:cNvSpPr/>
            <p:nvPr/>
          </p:nvSpPr>
          <p:spPr>
            <a:xfrm>
              <a:off x="0" y="0"/>
              <a:ext cx="2091230" cy="1626205"/>
            </a:xfrm>
            <a:custGeom>
              <a:avLst/>
              <a:gdLst/>
              <a:ahLst/>
              <a:cxnLst/>
              <a:rect l="l" t="t" r="r" b="b"/>
              <a:pathLst>
                <a:path w="2091230" h="1626205">
                  <a:moveTo>
                    <a:pt x="49727" y="0"/>
                  </a:moveTo>
                  <a:lnTo>
                    <a:pt x="2041503" y="0"/>
                  </a:lnTo>
                  <a:cubicBezTo>
                    <a:pt x="2068967" y="0"/>
                    <a:pt x="2091230" y="22263"/>
                    <a:pt x="2091230" y="49727"/>
                  </a:cubicBezTo>
                  <a:lnTo>
                    <a:pt x="2091230" y="1576479"/>
                  </a:lnTo>
                  <a:cubicBezTo>
                    <a:pt x="2091230" y="1589667"/>
                    <a:pt x="2085991" y="1602315"/>
                    <a:pt x="2076666" y="1611641"/>
                  </a:cubicBezTo>
                  <a:cubicBezTo>
                    <a:pt x="2067340" y="1620966"/>
                    <a:pt x="2054692" y="1626205"/>
                    <a:pt x="2041503" y="1626205"/>
                  </a:cubicBezTo>
                  <a:lnTo>
                    <a:pt x="49727" y="1626205"/>
                  </a:lnTo>
                  <a:cubicBezTo>
                    <a:pt x="22263" y="1626205"/>
                    <a:pt x="0" y="1603942"/>
                    <a:pt x="0" y="1576479"/>
                  </a:cubicBezTo>
                  <a:lnTo>
                    <a:pt x="0" y="49727"/>
                  </a:lnTo>
                  <a:cubicBezTo>
                    <a:pt x="0" y="22263"/>
                    <a:pt x="22263" y="0"/>
                    <a:pt x="49727" y="0"/>
                  </a:cubicBezTo>
                  <a:close/>
                </a:path>
              </a:pathLst>
            </a:custGeom>
            <a:solidFill>
              <a:srgbClr val="FDFDFB"/>
            </a:solidFill>
          </p:spPr>
          <p:txBody>
            <a:bodyPr/>
            <a:lstStyle/>
            <a:p>
              <a:endParaRPr lang="nl-NL"/>
            </a:p>
          </p:txBody>
        </p:sp>
        <p:sp>
          <p:nvSpPr>
            <p:cNvPr id="4" name="TextBox 4"/>
            <p:cNvSpPr txBox="1"/>
            <p:nvPr/>
          </p:nvSpPr>
          <p:spPr>
            <a:xfrm>
              <a:off x="0" y="0"/>
              <a:ext cx="2091230" cy="1626205"/>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9162223" y="172342"/>
            <a:ext cx="7722394" cy="7894640"/>
          </a:xfrm>
          <a:custGeom>
            <a:avLst/>
            <a:gdLst/>
            <a:ahLst/>
            <a:cxnLst/>
            <a:rect l="l" t="t" r="r" b="b"/>
            <a:pathLst>
              <a:path w="7722394" h="7894640">
                <a:moveTo>
                  <a:pt x="0" y="0"/>
                </a:moveTo>
                <a:lnTo>
                  <a:pt x="7722394" y="0"/>
                </a:lnTo>
                <a:lnTo>
                  <a:pt x="7722394" y="7894640"/>
                </a:lnTo>
                <a:lnTo>
                  <a:pt x="0" y="78946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6" name="Group 6"/>
          <p:cNvGrpSpPr/>
          <p:nvPr/>
        </p:nvGrpSpPr>
        <p:grpSpPr>
          <a:xfrm>
            <a:off x="3347980" y="7694105"/>
            <a:ext cx="11942930" cy="1824667"/>
            <a:chOff x="0" y="0"/>
            <a:chExt cx="3145463" cy="480571"/>
          </a:xfrm>
        </p:grpSpPr>
        <p:sp>
          <p:nvSpPr>
            <p:cNvPr id="7" name="Freeform 7"/>
            <p:cNvSpPr/>
            <p:nvPr/>
          </p:nvSpPr>
          <p:spPr>
            <a:xfrm>
              <a:off x="0" y="0"/>
              <a:ext cx="3145463" cy="480571"/>
            </a:xfrm>
            <a:custGeom>
              <a:avLst/>
              <a:gdLst/>
              <a:ahLst/>
              <a:cxnLst/>
              <a:rect l="l" t="t" r="r" b="b"/>
              <a:pathLst>
                <a:path w="3145463" h="480571">
                  <a:moveTo>
                    <a:pt x="33060" y="0"/>
                  </a:moveTo>
                  <a:lnTo>
                    <a:pt x="3112402" y="0"/>
                  </a:lnTo>
                  <a:cubicBezTo>
                    <a:pt x="3130661" y="0"/>
                    <a:pt x="3145463" y="14802"/>
                    <a:pt x="3145463" y="33060"/>
                  </a:cubicBezTo>
                  <a:lnTo>
                    <a:pt x="3145463" y="447510"/>
                  </a:lnTo>
                  <a:cubicBezTo>
                    <a:pt x="3145463" y="456279"/>
                    <a:pt x="3141980" y="464688"/>
                    <a:pt x="3135780" y="470888"/>
                  </a:cubicBezTo>
                  <a:cubicBezTo>
                    <a:pt x="3129580" y="477088"/>
                    <a:pt x="3121171" y="480571"/>
                    <a:pt x="3112402" y="480571"/>
                  </a:cubicBezTo>
                  <a:lnTo>
                    <a:pt x="33060" y="480571"/>
                  </a:lnTo>
                  <a:cubicBezTo>
                    <a:pt x="14802" y="480571"/>
                    <a:pt x="0" y="465769"/>
                    <a:pt x="0" y="447510"/>
                  </a:cubicBezTo>
                  <a:lnTo>
                    <a:pt x="0" y="33060"/>
                  </a:lnTo>
                  <a:cubicBezTo>
                    <a:pt x="0" y="14802"/>
                    <a:pt x="14802" y="0"/>
                    <a:pt x="33060" y="0"/>
                  </a:cubicBezTo>
                  <a:close/>
                </a:path>
              </a:pathLst>
            </a:custGeom>
            <a:solidFill>
              <a:srgbClr val="FDFDFB"/>
            </a:solidFill>
          </p:spPr>
          <p:txBody>
            <a:bodyPr/>
            <a:lstStyle/>
            <a:p>
              <a:endParaRPr lang="nl-NL"/>
            </a:p>
          </p:txBody>
        </p:sp>
        <p:sp>
          <p:nvSpPr>
            <p:cNvPr id="8" name="TextBox 8"/>
            <p:cNvSpPr txBox="1"/>
            <p:nvPr/>
          </p:nvSpPr>
          <p:spPr>
            <a:xfrm>
              <a:off x="0" y="0"/>
              <a:ext cx="3145463" cy="480571"/>
            </a:xfrm>
            <a:prstGeom prst="rect">
              <a:avLst/>
            </a:prstGeom>
          </p:spPr>
          <p:txBody>
            <a:bodyPr lIns="50800" tIns="50800" rIns="50800" bIns="50800" rtlCol="0" anchor="ctr"/>
            <a:lstStyle/>
            <a:p>
              <a:pPr algn="ctr">
                <a:lnSpc>
                  <a:spcPts val="2952"/>
                </a:lnSpc>
              </a:pPr>
              <a:endParaRPr/>
            </a:p>
          </p:txBody>
        </p:sp>
      </p:grpSp>
      <p:sp>
        <p:nvSpPr>
          <p:cNvPr id="9" name="TextBox 9"/>
          <p:cNvSpPr txBox="1"/>
          <p:nvPr/>
        </p:nvSpPr>
        <p:spPr>
          <a:xfrm>
            <a:off x="1540461" y="1575949"/>
            <a:ext cx="3615038" cy="1641475"/>
          </a:xfrm>
          <a:prstGeom prst="rect">
            <a:avLst/>
          </a:prstGeom>
        </p:spPr>
        <p:txBody>
          <a:bodyPr lIns="0" tIns="0" rIns="0" bIns="0" rtlCol="0" anchor="t">
            <a:spAutoFit/>
          </a:bodyPr>
          <a:lstStyle/>
          <a:p>
            <a:pPr algn="l">
              <a:lnSpc>
                <a:spcPts val="6799"/>
              </a:lnSpc>
            </a:pPr>
            <a:r>
              <a:rPr lang="en-US" sz="3999" b="1" spc="235">
                <a:solidFill>
                  <a:srgbClr val="AA1C20"/>
                </a:solidFill>
                <a:latin typeface="Montserrat Bold"/>
                <a:ea typeface="Montserrat Bold"/>
                <a:cs typeface="Montserrat Bold"/>
                <a:sym typeface="Montserrat Bold"/>
              </a:rPr>
              <a:t>IŠVADA:</a:t>
            </a:r>
          </a:p>
          <a:p>
            <a:pPr marL="0" lvl="0" indent="0" algn="l">
              <a:lnSpc>
                <a:spcPts val="6799"/>
              </a:lnSpc>
              <a:spcBef>
                <a:spcPct val="0"/>
              </a:spcBef>
            </a:pPr>
            <a:endParaRPr lang="en-US" sz="3999" b="1" spc="235">
              <a:solidFill>
                <a:srgbClr val="AA1C20"/>
              </a:solidFill>
              <a:latin typeface="Montserrat Bold"/>
              <a:ea typeface="Montserrat Bold"/>
              <a:cs typeface="Montserrat Bold"/>
              <a:sym typeface="Montserrat Bold"/>
            </a:endParaRPr>
          </a:p>
        </p:txBody>
      </p:sp>
      <p:sp>
        <p:nvSpPr>
          <p:cNvPr id="10" name="TextBox 10"/>
          <p:cNvSpPr txBox="1"/>
          <p:nvPr/>
        </p:nvSpPr>
        <p:spPr>
          <a:xfrm>
            <a:off x="1636600" y="2839940"/>
            <a:ext cx="7507400" cy="4386072"/>
          </a:xfrm>
          <a:prstGeom prst="rect">
            <a:avLst/>
          </a:prstGeom>
        </p:spPr>
        <p:txBody>
          <a:bodyPr lIns="0" tIns="0" rIns="0" bIns="0" rtlCol="0" anchor="t">
            <a:spAutoFit/>
          </a:bodyPr>
          <a:lstStyle/>
          <a:p>
            <a:pPr algn="l">
              <a:lnSpc>
                <a:spcPts val="3174"/>
              </a:lnSpc>
            </a:pPr>
            <a:r>
              <a:rPr lang="en-US" sz="2300" b="1">
                <a:solidFill>
                  <a:srgbClr val="000000"/>
                </a:solidFill>
                <a:latin typeface="Montserrat Bold"/>
                <a:ea typeface="Montserrat Bold"/>
                <a:cs typeface="Montserrat Bold"/>
                <a:sym typeface="Montserrat Bold"/>
              </a:rPr>
              <a:t>Gera garso aplinka:</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Mažina kraujospūdį</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Gerina miego kokybę</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Sumažina vaistų nuo skausmo poreikį</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Leidžia geriau bendrauti</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Mažina streso lygį</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Didina pacientų saugą</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Gerina slaugos personalo gerovę, našumą ir pasitenkinimą darbu.</a:t>
            </a: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endParaRPr lang="en-US" sz="2300">
              <a:solidFill>
                <a:srgbClr val="000000"/>
              </a:solidFill>
              <a:latin typeface="Montserrat"/>
              <a:ea typeface="Montserrat"/>
              <a:cs typeface="Montserrat"/>
              <a:sym typeface="Montserrat"/>
            </a:endParaRPr>
          </a:p>
        </p:txBody>
      </p:sp>
      <p:sp>
        <p:nvSpPr>
          <p:cNvPr id="11" name="TextBox 11"/>
          <p:cNvSpPr txBox="1"/>
          <p:nvPr/>
        </p:nvSpPr>
        <p:spPr>
          <a:xfrm>
            <a:off x="3777906" y="8069228"/>
            <a:ext cx="11083077" cy="1550670"/>
          </a:xfrm>
          <a:prstGeom prst="rect">
            <a:avLst/>
          </a:prstGeom>
        </p:spPr>
        <p:txBody>
          <a:bodyPr lIns="0" tIns="0" rIns="0" bIns="0" rtlCol="0" anchor="t">
            <a:spAutoFit/>
          </a:bodyPr>
          <a:lstStyle/>
          <a:p>
            <a:pPr algn="ctr">
              <a:lnSpc>
                <a:spcPts val="4139"/>
              </a:lnSpc>
            </a:pPr>
            <a:r>
              <a:rPr lang="en-US" sz="2999" b="1">
                <a:solidFill>
                  <a:srgbClr val="AA1C20"/>
                </a:solidFill>
                <a:latin typeface="Montserrat Bold"/>
                <a:ea typeface="Montserrat Bold"/>
                <a:cs typeface="Montserrat Bold"/>
                <a:sym typeface="Montserrat Bold"/>
              </a:rPr>
              <a:t>Kitą pamoką kalbėsime apie veiklas, kurias galite taikyti!</a:t>
            </a:r>
          </a:p>
          <a:p>
            <a:pPr algn="ctr">
              <a:lnSpc>
                <a:spcPts val="4139"/>
              </a:lnSpc>
            </a:pPr>
            <a:endParaRPr lang="en-US" sz="2999" b="1">
              <a:solidFill>
                <a:srgbClr val="AA1C20"/>
              </a:solidFill>
              <a:latin typeface="Montserrat Bold"/>
              <a:ea typeface="Montserrat Bold"/>
              <a:cs typeface="Montserrat Bold"/>
              <a:sym typeface="Montserrat Bold"/>
            </a:endParaRPr>
          </a:p>
        </p:txBody>
      </p:sp>
      <p:sp>
        <p:nvSpPr>
          <p:cNvPr id="12" name="Freeform 12"/>
          <p:cNvSpPr/>
          <p:nvPr/>
        </p:nvSpPr>
        <p:spPr>
          <a:xfrm rot="3415481">
            <a:off x="14960860" y="7736763"/>
            <a:ext cx="2329831" cy="1948586"/>
          </a:xfrm>
          <a:custGeom>
            <a:avLst/>
            <a:gdLst/>
            <a:ahLst/>
            <a:cxnLst/>
            <a:rect l="l" t="t" r="r" b="b"/>
            <a:pathLst>
              <a:path w="2329831" h="1948586">
                <a:moveTo>
                  <a:pt x="0" y="0"/>
                </a:moveTo>
                <a:lnTo>
                  <a:pt x="2329831" y="0"/>
                </a:lnTo>
                <a:lnTo>
                  <a:pt x="2329831" y="1948585"/>
                </a:lnTo>
                <a:lnTo>
                  <a:pt x="0" y="19485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13" name="Freeform 13"/>
          <p:cNvSpPr/>
          <p:nvPr/>
        </p:nvSpPr>
        <p:spPr>
          <a:xfrm rot="-2925379" flipH="1">
            <a:off x="1346130" y="7632145"/>
            <a:ext cx="2329831" cy="1948586"/>
          </a:xfrm>
          <a:custGeom>
            <a:avLst/>
            <a:gdLst/>
            <a:ahLst/>
            <a:cxnLst/>
            <a:rect l="l" t="t" r="r" b="b"/>
            <a:pathLst>
              <a:path w="2329831" h="1948586">
                <a:moveTo>
                  <a:pt x="2329831" y="0"/>
                </a:moveTo>
                <a:lnTo>
                  <a:pt x="0" y="0"/>
                </a:lnTo>
                <a:lnTo>
                  <a:pt x="0" y="1948586"/>
                </a:lnTo>
                <a:lnTo>
                  <a:pt x="2329831" y="1948586"/>
                </a:lnTo>
                <a:lnTo>
                  <a:pt x="232983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sp>
        <p:nvSpPr>
          <p:cNvPr id="2" name="Freeform 2"/>
          <p:cNvSpPr/>
          <p:nvPr/>
        </p:nvSpPr>
        <p:spPr>
          <a:xfrm>
            <a:off x="-1934141" y="-2144705"/>
            <a:ext cx="20921461" cy="15490699"/>
          </a:xfrm>
          <a:custGeom>
            <a:avLst/>
            <a:gdLst/>
            <a:ahLst/>
            <a:cxnLst/>
            <a:rect l="l" t="t" r="r" b="b"/>
            <a:pathLst>
              <a:path w="20921461" h="15490699">
                <a:moveTo>
                  <a:pt x="0" y="0"/>
                </a:moveTo>
                <a:lnTo>
                  <a:pt x="20921461" y="0"/>
                </a:lnTo>
                <a:lnTo>
                  <a:pt x="20921461" y="15490699"/>
                </a:lnTo>
                <a:lnTo>
                  <a:pt x="0" y="15490699"/>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 name="Freeform 3"/>
          <p:cNvSpPr/>
          <p:nvPr/>
        </p:nvSpPr>
        <p:spPr>
          <a:xfrm>
            <a:off x="10568568" y="5143500"/>
            <a:ext cx="6690732" cy="4114800"/>
          </a:xfrm>
          <a:custGeom>
            <a:avLst/>
            <a:gdLst/>
            <a:ahLst/>
            <a:cxnLst/>
            <a:rect l="l" t="t" r="r" b="b"/>
            <a:pathLst>
              <a:path w="6690732" h="4114800">
                <a:moveTo>
                  <a:pt x="0" y="0"/>
                </a:moveTo>
                <a:lnTo>
                  <a:pt x="6690732" y="0"/>
                </a:lnTo>
                <a:lnTo>
                  <a:pt x="669073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4" name="Freeform 4"/>
          <p:cNvSpPr/>
          <p:nvPr/>
        </p:nvSpPr>
        <p:spPr>
          <a:xfrm>
            <a:off x="11273721" y="3971425"/>
            <a:ext cx="2487540" cy="1483196"/>
          </a:xfrm>
          <a:custGeom>
            <a:avLst/>
            <a:gdLst/>
            <a:ahLst/>
            <a:cxnLst/>
            <a:rect l="l" t="t" r="r" b="b"/>
            <a:pathLst>
              <a:path w="2487540" h="1483196">
                <a:moveTo>
                  <a:pt x="0" y="0"/>
                </a:moveTo>
                <a:lnTo>
                  <a:pt x="2487540" y="0"/>
                </a:lnTo>
                <a:lnTo>
                  <a:pt x="2487540" y="1483195"/>
                </a:lnTo>
                <a:lnTo>
                  <a:pt x="0" y="14831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5" name="Freeform 5"/>
          <p:cNvSpPr/>
          <p:nvPr/>
        </p:nvSpPr>
        <p:spPr>
          <a:xfrm flipH="1">
            <a:off x="13761261" y="2928202"/>
            <a:ext cx="2487540" cy="1483196"/>
          </a:xfrm>
          <a:custGeom>
            <a:avLst/>
            <a:gdLst/>
            <a:ahLst/>
            <a:cxnLst/>
            <a:rect l="l" t="t" r="r" b="b"/>
            <a:pathLst>
              <a:path w="2487540" h="1483196">
                <a:moveTo>
                  <a:pt x="2487540" y="0"/>
                </a:moveTo>
                <a:lnTo>
                  <a:pt x="0" y="0"/>
                </a:lnTo>
                <a:lnTo>
                  <a:pt x="0" y="1483195"/>
                </a:lnTo>
                <a:lnTo>
                  <a:pt x="2487540" y="1483195"/>
                </a:lnTo>
                <a:lnTo>
                  <a:pt x="248754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grpSp>
        <p:nvGrpSpPr>
          <p:cNvPr id="6" name="Group 6"/>
          <p:cNvGrpSpPr/>
          <p:nvPr/>
        </p:nvGrpSpPr>
        <p:grpSpPr>
          <a:xfrm>
            <a:off x="1028700" y="1028700"/>
            <a:ext cx="9539868" cy="2600735"/>
            <a:chOff x="0" y="0"/>
            <a:chExt cx="2512558" cy="684967"/>
          </a:xfrm>
        </p:grpSpPr>
        <p:sp>
          <p:nvSpPr>
            <p:cNvPr id="7" name="Freeform 7"/>
            <p:cNvSpPr/>
            <p:nvPr/>
          </p:nvSpPr>
          <p:spPr>
            <a:xfrm>
              <a:off x="0" y="0"/>
              <a:ext cx="2512558" cy="684967"/>
            </a:xfrm>
            <a:custGeom>
              <a:avLst/>
              <a:gdLst/>
              <a:ahLst/>
              <a:cxnLst/>
              <a:rect l="l" t="t" r="r" b="b"/>
              <a:pathLst>
                <a:path w="2512558" h="684967">
                  <a:moveTo>
                    <a:pt x="41388" y="0"/>
                  </a:moveTo>
                  <a:lnTo>
                    <a:pt x="2471170" y="0"/>
                  </a:lnTo>
                  <a:cubicBezTo>
                    <a:pt x="2494028" y="0"/>
                    <a:pt x="2512558" y="18530"/>
                    <a:pt x="2512558" y="41388"/>
                  </a:cubicBezTo>
                  <a:lnTo>
                    <a:pt x="2512558" y="643579"/>
                  </a:lnTo>
                  <a:cubicBezTo>
                    <a:pt x="2512558" y="666437"/>
                    <a:pt x="2494028" y="684967"/>
                    <a:pt x="2471170" y="684967"/>
                  </a:cubicBezTo>
                  <a:lnTo>
                    <a:pt x="41388" y="684967"/>
                  </a:lnTo>
                  <a:cubicBezTo>
                    <a:pt x="18530" y="684967"/>
                    <a:pt x="0" y="666437"/>
                    <a:pt x="0" y="643579"/>
                  </a:cubicBezTo>
                  <a:lnTo>
                    <a:pt x="0" y="41388"/>
                  </a:lnTo>
                  <a:cubicBezTo>
                    <a:pt x="0" y="18530"/>
                    <a:pt x="18530" y="0"/>
                    <a:pt x="41388" y="0"/>
                  </a:cubicBezTo>
                  <a:close/>
                </a:path>
              </a:pathLst>
            </a:custGeom>
            <a:solidFill>
              <a:srgbClr val="FDFDFB"/>
            </a:solidFill>
          </p:spPr>
          <p:txBody>
            <a:bodyPr/>
            <a:lstStyle/>
            <a:p>
              <a:endParaRPr lang="nl-NL"/>
            </a:p>
          </p:txBody>
        </p:sp>
        <p:sp>
          <p:nvSpPr>
            <p:cNvPr id="8" name="TextBox 8"/>
            <p:cNvSpPr txBox="1"/>
            <p:nvPr/>
          </p:nvSpPr>
          <p:spPr>
            <a:xfrm>
              <a:off x="0" y="0"/>
              <a:ext cx="2512558" cy="684967"/>
            </a:xfrm>
            <a:prstGeom prst="rect">
              <a:avLst/>
            </a:prstGeom>
          </p:spPr>
          <p:txBody>
            <a:bodyPr lIns="50800" tIns="50800" rIns="50800" bIns="50800" rtlCol="0" anchor="ctr"/>
            <a:lstStyle/>
            <a:p>
              <a:pPr algn="ctr">
                <a:lnSpc>
                  <a:spcPts val="2952"/>
                </a:lnSpc>
              </a:pPr>
              <a:endParaRPr/>
            </a:p>
          </p:txBody>
        </p:sp>
      </p:grpSp>
      <p:sp>
        <p:nvSpPr>
          <p:cNvPr id="9" name="TextBox 9"/>
          <p:cNvSpPr txBox="1"/>
          <p:nvPr/>
        </p:nvSpPr>
        <p:spPr>
          <a:xfrm>
            <a:off x="1641481" y="2542630"/>
            <a:ext cx="8116828" cy="785622"/>
          </a:xfrm>
          <a:prstGeom prst="rect">
            <a:avLst/>
          </a:prstGeom>
        </p:spPr>
        <p:txBody>
          <a:bodyPr lIns="0" tIns="0" rIns="0" bIns="0" rtlCol="0" anchor="t">
            <a:spAutoFit/>
          </a:bodyPr>
          <a:lstStyle/>
          <a:p>
            <a:pPr algn="l">
              <a:lnSpc>
                <a:spcPts val="3174"/>
              </a:lnSpc>
            </a:pPr>
            <a:r>
              <a:rPr lang="en-US" sz="2300">
                <a:solidFill>
                  <a:srgbClr val="AA1C20"/>
                </a:solidFill>
                <a:latin typeface="Montserrat"/>
                <a:ea typeface="Montserrat"/>
                <a:cs typeface="Montserrat"/>
                <a:sym typeface="Montserrat"/>
              </a:rPr>
              <a:t>Šią pamoką atlikite 1, 2 ir 3 užduotis iš 3 pamokos.</a:t>
            </a:r>
          </a:p>
          <a:p>
            <a:pPr algn="l">
              <a:lnSpc>
                <a:spcPts val="3174"/>
              </a:lnSpc>
            </a:pPr>
            <a:endParaRPr lang="en-US" sz="2300">
              <a:solidFill>
                <a:srgbClr val="AA1C20"/>
              </a:solidFill>
              <a:latin typeface="Montserrat"/>
              <a:ea typeface="Montserrat"/>
              <a:cs typeface="Montserrat"/>
              <a:sym typeface="Montserrat"/>
            </a:endParaRPr>
          </a:p>
        </p:txBody>
      </p:sp>
      <p:sp>
        <p:nvSpPr>
          <p:cNvPr id="10" name="TextBox 10"/>
          <p:cNvSpPr txBox="1"/>
          <p:nvPr/>
        </p:nvSpPr>
        <p:spPr>
          <a:xfrm>
            <a:off x="1641481" y="1544842"/>
            <a:ext cx="4811254" cy="78422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AA1C20"/>
                </a:solidFill>
                <a:latin typeface="Montserrat Bold"/>
                <a:ea typeface="Montserrat Bold"/>
                <a:cs typeface="Montserrat Bold"/>
                <a:sym typeface="Montserrat Bold"/>
              </a:rPr>
              <a:t>UŽDUOTYS:</a:t>
            </a:r>
          </a:p>
        </p:txBody>
      </p:sp>
      <p:grpSp>
        <p:nvGrpSpPr>
          <p:cNvPr id="11" name="Group 11"/>
          <p:cNvGrpSpPr/>
          <p:nvPr/>
        </p:nvGrpSpPr>
        <p:grpSpPr>
          <a:xfrm>
            <a:off x="1028700" y="8871228"/>
            <a:ext cx="9539868" cy="1837860"/>
            <a:chOff x="0" y="0"/>
            <a:chExt cx="2512558" cy="484046"/>
          </a:xfrm>
        </p:grpSpPr>
        <p:sp>
          <p:nvSpPr>
            <p:cNvPr id="12" name="Freeform 12"/>
            <p:cNvSpPr/>
            <p:nvPr/>
          </p:nvSpPr>
          <p:spPr>
            <a:xfrm>
              <a:off x="0" y="0"/>
              <a:ext cx="2512558" cy="484046"/>
            </a:xfrm>
            <a:custGeom>
              <a:avLst/>
              <a:gdLst/>
              <a:ahLst/>
              <a:cxnLst/>
              <a:rect l="l" t="t" r="r" b="b"/>
              <a:pathLst>
                <a:path w="2512558" h="484046">
                  <a:moveTo>
                    <a:pt x="41388" y="0"/>
                  </a:moveTo>
                  <a:lnTo>
                    <a:pt x="2471170" y="0"/>
                  </a:lnTo>
                  <a:cubicBezTo>
                    <a:pt x="2494028" y="0"/>
                    <a:pt x="2512558" y="18530"/>
                    <a:pt x="2512558" y="41388"/>
                  </a:cubicBezTo>
                  <a:lnTo>
                    <a:pt x="2512558" y="442657"/>
                  </a:lnTo>
                  <a:cubicBezTo>
                    <a:pt x="2512558" y="465515"/>
                    <a:pt x="2494028" y="484046"/>
                    <a:pt x="2471170" y="484046"/>
                  </a:cubicBezTo>
                  <a:lnTo>
                    <a:pt x="41388" y="484046"/>
                  </a:lnTo>
                  <a:cubicBezTo>
                    <a:pt x="18530" y="484046"/>
                    <a:pt x="0" y="465515"/>
                    <a:pt x="0" y="442657"/>
                  </a:cubicBezTo>
                  <a:lnTo>
                    <a:pt x="0" y="41388"/>
                  </a:lnTo>
                  <a:cubicBezTo>
                    <a:pt x="0" y="18530"/>
                    <a:pt x="18530" y="0"/>
                    <a:pt x="41388" y="0"/>
                  </a:cubicBezTo>
                  <a:close/>
                </a:path>
              </a:pathLst>
            </a:custGeom>
            <a:solidFill>
              <a:srgbClr val="FDFDFB"/>
            </a:solidFill>
          </p:spPr>
          <p:txBody>
            <a:bodyPr/>
            <a:lstStyle/>
            <a:p>
              <a:endParaRPr lang="nl-NL"/>
            </a:p>
          </p:txBody>
        </p:sp>
        <p:sp>
          <p:nvSpPr>
            <p:cNvPr id="13" name="TextBox 13"/>
            <p:cNvSpPr txBox="1"/>
            <p:nvPr/>
          </p:nvSpPr>
          <p:spPr>
            <a:xfrm>
              <a:off x="0" y="0"/>
              <a:ext cx="2512558" cy="484046"/>
            </a:xfrm>
            <a:prstGeom prst="rect">
              <a:avLst/>
            </a:prstGeom>
          </p:spPr>
          <p:txBody>
            <a:bodyPr lIns="50800" tIns="50800" rIns="50800" bIns="50800" rtlCol="0" anchor="ctr"/>
            <a:lstStyle/>
            <a:p>
              <a:pPr algn="ctr">
                <a:lnSpc>
                  <a:spcPts val="2952"/>
                </a:lnSpc>
              </a:pPr>
              <a:endParaRPr/>
            </a:p>
          </p:txBody>
        </p:sp>
      </p:grpSp>
      <p:sp>
        <p:nvSpPr>
          <p:cNvPr id="14" name="Freeform 14"/>
          <p:cNvSpPr/>
          <p:nvPr/>
        </p:nvSpPr>
        <p:spPr>
          <a:xfrm>
            <a:off x="1373473" y="9214354"/>
            <a:ext cx="8850322" cy="732510"/>
          </a:xfrm>
          <a:custGeom>
            <a:avLst/>
            <a:gdLst/>
            <a:ahLst/>
            <a:cxnLst/>
            <a:rect l="l" t="t" r="r" b="b"/>
            <a:pathLst>
              <a:path w="8850322" h="732510">
                <a:moveTo>
                  <a:pt x="0" y="0"/>
                </a:moveTo>
                <a:lnTo>
                  <a:pt x="8850322" y="0"/>
                </a:lnTo>
                <a:lnTo>
                  <a:pt x="8850322" y="732509"/>
                </a:lnTo>
                <a:lnTo>
                  <a:pt x="0" y="732509"/>
                </a:lnTo>
                <a:lnTo>
                  <a:pt x="0" y="0"/>
                </a:lnTo>
                <a:close/>
              </a:path>
            </a:pathLst>
          </a:custGeom>
          <a:blipFill>
            <a:blip r:embed="rId10"/>
            <a:stretch>
              <a:fillRect/>
            </a:stretch>
          </a:blipFill>
        </p:spPr>
        <p:txBody>
          <a:bodyPr/>
          <a:lstStyle/>
          <a:p>
            <a:endParaRPr lang="nl-NL"/>
          </a:p>
        </p:txBody>
      </p:sp>
      <p:grpSp>
        <p:nvGrpSpPr>
          <p:cNvPr id="15" name="Group 15"/>
          <p:cNvGrpSpPr/>
          <p:nvPr/>
        </p:nvGrpSpPr>
        <p:grpSpPr>
          <a:xfrm>
            <a:off x="5376882" y="9258300"/>
            <a:ext cx="1126450" cy="688563"/>
            <a:chOff x="0" y="0"/>
            <a:chExt cx="296678" cy="181350"/>
          </a:xfrm>
        </p:grpSpPr>
        <p:sp>
          <p:nvSpPr>
            <p:cNvPr id="16" name="Freeform 16"/>
            <p:cNvSpPr/>
            <p:nvPr/>
          </p:nvSpPr>
          <p:spPr>
            <a:xfrm>
              <a:off x="0" y="0"/>
              <a:ext cx="296678" cy="181350"/>
            </a:xfrm>
            <a:custGeom>
              <a:avLst/>
              <a:gdLst/>
              <a:ahLst/>
              <a:cxnLst/>
              <a:rect l="l" t="t" r="r" b="b"/>
              <a:pathLst>
                <a:path w="296678" h="181350">
                  <a:moveTo>
                    <a:pt x="0" y="0"/>
                  </a:moveTo>
                  <a:lnTo>
                    <a:pt x="296678" y="0"/>
                  </a:lnTo>
                  <a:lnTo>
                    <a:pt x="296678" y="181350"/>
                  </a:lnTo>
                  <a:lnTo>
                    <a:pt x="0" y="181350"/>
                  </a:lnTo>
                  <a:close/>
                </a:path>
              </a:pathLst>
            </a:custGeom>
            <a:solidFill>
              <a:srgbClr val="FFFFFF"/>
            </a:solidFill>
          </p:spPr>
          <p:txBody>
            <a:bodyPr/>
            <a:lstStyle/>
            <a:p>
              <a:endParaRPr lang="nl-NL"/>
            </a:p>
          </p:txBody>
        </p:sp>
        <p:sp>
          <p:nvSpPr>
            <p:cNvPr id="17" name="TextBox 17"/>
            <p:cNvSpPr txBox="1"/>
            <p:nvPr/>
          </p:nvSpPr>
          <p:spPr>
            <a:xfrm>
              <a:off x="0" y="0"/>
              <a:ext cx="296678" cy="181350"/>
            </a:xfrm>
            <a:prstGeom prst="rect">
              <a:avLst/>
            </a:prstGeom>
          </p:spPr>
          <p:txBody>
            <a:bodyPr lIns="50800" tIns="50800" rIns="50800" bIns="50800" rtlCol="0" anchor="ctr"/>
            <a:lstStyle/>
            <a:p>
              <a:pPr algn="ctr">
                <a:lnSpc>
                  <a:spcPts val="2952"/>
                </a:lnSpc>
              </a:pPr>
              <a:endParaRPr/>
            </a:p>
          </p:txBody>
        </p:sp>
      </p:grpSp>
      <p:sp>
        <p:nvSpPr>
          <p:cNvPr id="18" name="Freeform 18"/>
          <p:cNvSpPr/>
          <p:nvPr/>
        </p:nvSpPr>
        <p:spPr>
          <a:xfrm>
            <a:off x="5457580" y="9332419"/>
            <a:ext cx="1036227" cy="518113"/>
          </a:xfrm>
          <a:custGeom>
            <a:avLst/>
            <a:gdLst/>
            <a:ahLst/>
            <a:cxnLst/>
            <a:rect l="l" t="t" r="r" b="b"/>
            <a:pathLst>
              <a:path w="1036227" h="518113">
                <a:moveTo>
                  <a:pt x="0" y="0"/>
                </a:moveTo>
                <a:lnTo>
                  <a:pt x="1036227" y="0"/>
                </a:lnTo>
                <a:lnTo>
                  <a:pt x="1036227" y="518114"/>
                </a:lnTo>
                <a:lnTo>
                  <a:pt x="0" y="518114"/>
                </a:lnTo>
                <a:lnTo>
                  <a:pt x="0" y="0"/>
                </a:lnTo>
                <a:close/>
              </a:path>
            </a:pathLst>
          </a:custGeom>
          <a:blipFill>
            <a:blip r:embed="rId11"/>
            <a:stretch>
              <a:fillRect/>
            </a:stretch>
          </a:blipFill>
        </p:spPr>
        <p:txBody>
          <a:bodyPr/>
          <a:lstStyle/>
          <a:p>
            <a:endParaRPr lang="nl-NL"/>
          </a:p>
        </p:txBody>
      </p:sp>
      <p:grpSp>
        <p:nvGrpSpPr>
          <p:cNvPr id="19" name="Group 19"/>
          <p:cNvGrpSpPr/>
          <p:nvPr/>
        </p:nvGrpSpPr>
        <p:grpSpPr>
          <a:xfrm>
            <a:off x="1231194" y="9332419"/>
            <a:ext cx="1344556" cy="729863"/>
            <a:chOff x="0" y="0"/>
            <a:chExt cx="354122" cy="192227"/>
          </a:xfrm>
        </p:grpSpPr>
        <p:sp>
          <p:nvSpPr>
            <p:cNvPr id="20" name="Freeform 20"/>
            <p:cNvSpPr/>
            <p:nvPr/>
          </p:nvSpPr>
          <p:spPr>
            <a:xfrm>
              <a:off x="0" y="0"/>
              <a:ext cx="354122" cy="192227"/>
            </a:xfrm>
            <a:custGeom>
              <a:avLst/>
              <a:gdLst/>
              <a:ahLst/>
              <a:cxnLst/>
              <a:rect l="l" t="t" r="r" b="b"/>
              <a:pathLst>
                <a:path w="354122" h="192227">
                  <a:moveTo>
                    <a:pt x="0" y="0"/>
                  </a:moveTo>
                  <a:lnTo>
                    <a:pt x="354122" y="0"/>
                  </a:lnTo>
                  <a:lnTo>
                    <a:pt x="354122" y="192227"/>
                  </a:lnTo>
                  <a:lnTo>
                    <a:pt x="0" y="192227"/>
                  </a:lnTo>
                  <a:close/>
                </a:path>
              </a:pathLst>
            </a:custGeom>
            <a:solidFill>
              <a:srgbClr val="FFFFFF"/>
            </a:solidFill>
          </p:spPr>
          <p:txBody>
            <a:bodyPr/>
            <a:lstStyle/>
            <a:p>
              <a:endParaRPr lang="nl-NL"/>
            </a:p>
          </p:txBody>
        </p:sp>
        <p:sp>
          <p:nvSpPr>
            <p:cNvPr id="21" name="TextBox 21"/>
            <p:cNvSpPr txBox="1"/>
            <p:nvPr/>
          </p:nvSpPr>
          <p:spPr>
            <a:xfrm>
              <a:off x="0" y="0"/>
              <a:ext cx="354122" cy="192227"/>
            </a:xfrm>
            <a:prstGeom prst="rect">
              <a:avLst/>
            </a:prstGeom>
          </p:spPr>
          <p:txBody>
            <a:bodyPr lIns="50800" tIns="50800" rIns="50800" bIns="50800" rtlCol="0" anchor="ctr"/>
            <a:lstStyle/>
            <a:p>
              <a:pPr algn="ctr">
                <a:lnSpc>
                  <a:spcPts val="2952"/>
                </a:lnSpc>
              </a:pPr>
              <a:endParaRPr/>
            </a:p>
          </p:txBody>
        </p:sp>
      </p:grpSp>
      <p:grpSp>
        <p:nvGrpSpPr>
          <p:cNvPr id="22" name="Group 22"/>
          <p:cNvGrpSpPr/>
          <p:nvPr/>
        </p:nvGrpSpPr>
        <p:grpSpPr>
          <a:xfrm>
            <a:off x="1467092" y="9697351"/>
            <a:ext cx="1344556" cy="729863"/>
            <a:chOff x="0" y="0"/>
            <a:chExt cx="354122" cy="192227"/>
          </a:xfrm>
        </p:grpSpPr>
        <p:sp>
          <p:nvSpPr>
            <p:cNvPr id="23" name="Freeform 23"/>
            <p:cNvSpPr/>
            <p:nvPr/>
          </p:nvSpPr>
          <p:spPr>
            <a:xfrm>
              <a:off x="0" y="0"/>
              <a:ext cx="354122" cy="192227"/>
            </a:xfrm>
            <a:custGeom>
              <a:avLst/>
              <a:gdLst/>
              <a:ahLst/>
              <a:cxnLst/>
              <a:rect l="l" t="t" r="r" b="b"/>
              <a:pathLst>
                <a:path w="354122" h="192227">
                  <a:moveTo>
                    <a:pt x="0" y="0"/>
                  </a:moveTo>
                  <a:lnTo>
                    <a:pt x="354122" y="0"/>
                  </a:lnTo>
                  <a:lnTo>
                    <a:pt x="354122" y="192227"/>
                  </a:lnTo>
                  <a:lnTo>
                    <a:pt x="0" y="192227"/>
                  </a:lnTo>
                  <a:close/>
                </a:path>
              </a:pathLst>
            </a:custGeom>
            <a:solidFill>
              <a:srgbClr val="FFFFFF"/>
            </a:solidFill>
          </p:spPr>
          <p:txBody>
            <a:bodyPr/>
            <a:lstStyle/>
            <a:p>
              <a:endParaRPr lang="nl-NL"/>
            </a:p>
          </p:txBody>
        </p:sp>
        <p:sp>
          <p:nvSpPr>
            <p:cNvPr id="24" name="TextBox 24"/>
            <p:cNvSpPr txBox="1"/>
            <p:nvPr/>
          </p:nvSpPr>
          <p:spPr>
            <a:xfrm>
              <a:off x="0" y="0"/>
              <a:ext cx="354122" cy="192227"/>
            </a:xfrm>
            <a:prstGeom prst="rect">
              <a:avLst/>
            </a:prstGeom>
          </p:spPr>
          <p:txBody>
            <a:bodyPr lIns="50800" tIns="50800" rIns="50800" bIns="50800" rtlCol="0" anchor="ctr"/>
            <a:lstStyle/>
            <a:p>
              <a:pPr algn="ctr">
                <a:lnSpc>
                  <a:spcPts val="2952"/>
                </a:lnSpc>
              </a:pPr>
              <a:endParaRPr/>
            </a:p>
          </p:txBody>
        </p:sp>
      </p:grpSp>
      <p:sp>
        <p:nvSpPr>
          <p:cNvPr id="25" name="Freeform 25"/>
          <p:cNvSpPr/>
          <p:nvPr/>
        </p:nvSpPr>
        <p:spPr>
          <a:xfrm>
            <a:off x="1622161" y="9258300"/>
            <a:ext cx="764791" cy="688563"/>
          </a:xfrm>
          <a:custGeom>
            <a:avLst/>
            <a:gdLst/>
            <a:ahLst/>
            <a:cxnLst/>
            <a:rect l="l" t="t" r="r" b="b"/>
            <a:pathLst>
              <a:path w="764791" h="688563">
                <a:moveTo>
                  <a:pt x="0" y="0"/>
                </a:moveTo>
                <a:lnTo>
                  <a:pt x="764792" y="0"/>
                </a:lnTo>
                <a:lnTo>
                  <a:pt x="764792" y="688563"/>
                </a:lnTo>
                <a:lnTo>
                  <a:pt x="0" y="688563"/>
                </a:lnTo>
                <a:lnTo>
                  <a:pt x="0" y="0"/>
                </a:lnTo>
                <a:close/>
              </a:path>
            </a:pathLst>
          </a:custGeom>
          <a:blipFill>
            <a:blip r:embed="rId12"/>
            <a:stretch>
              <a:fillRect/>
            </a:stretch>
          </a:blipFill>
        </p:spPr>
        <p:txBody>
          <a:bodyPr/>
          <a:lstStyle/>
          <a:p>
            <a:endParaRPr lang="nl-N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867682" y="999080"/>
            <a:ext cx="8276318" cy="3548302"/>
            <a:chOff x="0" y="0"/>
            <a:chExt cx="2179771" cy="934532"/>
          </a:xfrm>
        </p:grpSpPr>
        <p:sp>
          <p:nvSpPr>
            <p:cNvPr id="3" name="Freeform 3"/>
            <p:cNvSpPr/>
            <p:nvPr/>
          </p:nvSpPr>
          <p:spPr>
            <a:xfrm>
              <a:off x="0" y="0"/>
              <a:ext cx="2179771" cy="934532"/>
            </a:xfrm>
            <a:custGeom>
              <a:avLst/>
              <a:gdLst/>
              <a:ahLst/>
              <a:cxnLst/>
              <a:rect l="l" t="t" r="r" b="b"/>
              <a:pathLst>
                <a:path w="2179771" h="934532">
                  <a:moveTo>
                    <a:pt x="47707" y="0"/>
                  </a:moveTo>
                  <a:lnTo>
                    <a:pt x="2132064" y="0"/>
                  </a:lnTo>
                  <a:cubicBezTo>
                    <a:pt x="2144717" y="0"/>
                    <a:pt x="2156851" y="5026"/>
                    <a:pt x="2165798" y="13973"/>
                  </a:cubicBezTo>
                  <a:cubicBezTo>
                    <a:pt x="2174745" y="22920"/>
                    <a:pt x="2179771" y="35054"/>
                    <a:pt x="2179771" y="47707"/>
                  </a:cubicBezTo>
                  <a:lnTo>
                    <a:pt x="2179771" y="886825"/>
                  </a:lnTo>
                  <a:cubicBezTo>
                    <a:pt x="2179771" y="913173"/>
                    <a:pt x="2158412" y="934532"/>
                    <a:pt x="2132064" y="934532"/>
                  </a:cubicBezTo>
                  <a:lnTo>
                    <a:pt x="47707" y="934532"/>
                  </a:lnTo>
                  <a:cubicBezTo>
                    <a:pt x="21359" y="934532"/>
                    <a:pt x="0" y="913173"/>
                    <a:pt x="0" y="886825"/>
                  </a:cubicBezTo>
                  <a:lnTo>
                    <a:pt x="0" y="47707"/>
                  </a:lnTo>
                  <a:cubicBezTo>
                    <a:pt x="0" y="21359"/>
                    <a:pt x="21359" y="0"/>
                    <a:pt x="47707" y="0"/>
                  </a:cubicBezTo>
                  <a:close/>
                </a:path>
              </a:pathLst>
            </a:custGeom>
            <a:solidFill>
              <a:srgbClr val="FDFDFB"/>
            </a:solidFill>
          </p:spPr>
          <p:txBody>
            <a:bodyPr/>
            <a:lstStyle/>
            <a:p>
              <a:endParaRPr lang="nl-NL"/>
            </a:p>
          </p:txBody>
        </p:sp>
        <p:sp>
          <p:nvSpPr>
            <p:cNvPr id="4" name="TextBox 4"/>
            <p:cNvSpPr txBox="1"/>
            <p:nvPr/>
          </p:nvSpPr>
          <p:spPr>
            <a:xfrm>
              <a:off x="0" y="0"/>
              <a:ext cx="2179771" cy="934532"/>
            </a:xfrm>
            <a:prstGeom prst="rect">
              <a:avLst/>
            </a:prstGeom>
          </p:spPr>
          <p:txBody>
            <a:bodyPr lIns="50800" tIns="50800" rIns="50800" bIns="50800" rtlCol="0" anchor="ctr"/>
            <a:lstStyle/>
            <a:p>
              <a:pPr algn="ctr">
                <a:lnSpc>
                  <a:spcPts val="2952"/>
                </a:lnSpc>
              </a:pPr>
              <a:endParaRPr/>
            </a:p>
          </p:txBody>
        </p:sp>
      </p:grpSp>
      <p:sp>
        <p:nvSpPr>
          <p:cNvPr id="5" name="TextBox 5"/>
          <p:cNvSpPr txBox="1"/>
          <p:nvPr/>
        </p:nvSpPr>
        <p:spPr>
          <a:xfrm>
            <a:off x="1705296" y="1097003"/>
            <a:ext cx="7312864" cy="249872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ANKSTESNĖS PAMOKOS ĮVERTINIMAS</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
        <p:nvSpPr>
          <p:cNvPr id="6" name="TextBox 6"/>
          <p:cNvSpPr txBox="1"/>
          <p:nvPr/>
        </p:nvSpPr>
        <p:spPr>
          <a:xfrm>
            <a:off x="1376657" y="3091890"/>
            <a:ext cx="7970142" cy="1695450"/>
          </a:xfrm>
          <a:prstGeom prst="rect">
            <a:avLst/>
          </a:prstGeom>
        </p:spPr>
        <p:txBody>
          <a:bodyPr lIns="0" tIns="0" rIns="0" bIns="0" rtlCol="0" anchor="t">
            <a:spAutoFit/>
          </a:bodyPr>
          <a:lstStyle/>
          <a:p>
            <a:pPr marL="539749" lvl="1" indent="-269875" algn="l">
              <a:lnSpc>
                <a:spcPts val="3449"/>
              </a:lnSpc>
              <a:buFont typeface="Arial"/>
              <a:buChar char="•"/>
            </a:pPr>
            <a:r>
              <a:rPr lang="en-US" sz="2499">
                <a:solidFill>
                  <a:srgbClr val="AA1C20"/>
                </a:solidFill>
                <a:latin typeface="Montserrat"/>
                <a:ea typeface="Montserrat"/>
                <a:cs typeface="Montserrat"/>
                <a:sym typeface="Montserrat"/>
              </a:rPr>
              <a:t>Kaip sekėsi atlikti 1 ir 2 užduotis?</a:t>
            </a:r>
          </a:p>
          <a:p>
            <a:pPr marL="539749" lvl="1" indent="-269875" algn="l">
              <a:lnSpc>
                <a:spcPts val="3449"/>
              </a:lnSpc>
              <a:buFont typeface="Arial"/>
              <a:buChar char="•"/>
            </a:pPr>
            <a:r>
              <a:rPr lang="en-US" sz="2499">
                <a:solidFill>
                  <a:srgbClr val="AA1C20"/>
                </a:solidFill>
                <a:latin typeface="Montserrat"/>
                <a:ea typeface="Montserrat"/>
                <a:cs typeface="Montserrat"/>
                <a:sym typeface="Montserrat"/>
              </a:rPr>
              <a:t>Muzika ir smegenys</a:t>
            </a:r>
          </a:p>
          <a:p>
            <a:pPr marL="539749" lvl="1" indent="-269875" algn="l">
              <a:lnSpc>
                <a:spcPts val="3449"/>
              </a:lnSpc>
              <a:buFont typeface="Arial"/>
              <a:buChar char="•"/>
            </a:pPr>
            <a:r>
              <a:rPr lang="en-US" sz="2499">
                <a:solidFill>
                  <a:srgbClr val="AA1C20"/>
                </a:solidFill>
                <a:latin typeface="Montserrat"/>
                <a:ea typeface="Montserrat"/>
                <a:cs typeface="Montserrat"/>
                <a:sym typeface="Montserrat"/>
              </a:rPr>
              <a:t>Eriko Scherderio dokumentinis filmas  </a:t>
            </a:r>
          </a:p>
          <a:p>
            <a:pPr algn="l">
              <a:lnSpc>
                <a:spcPts val="3449"/>
              </a:lnSpc>
            </a:pPr>
            <a:endParaRPr lang="en-US" sz="2499">
              <a:solidFill>
                <a:srgbClr val="AA1C20"/>
              </a:solidFill>
              <a:latin typeface="Montserrat"/>
              <a:ea typeface="Montserrat"/>
              <a:cs typeface="Montserrat"/>
              <a:sym typeface="Montserrat"/>
            </a:endParaRPr>
          </a:p>
        </p:txBody>
      </p:sp>
      <p:sp>
        <p:nvSpPr>
          <p:cNvPr id="7" name="Freeform 7"/>
          <p:cNvSpPr/>
          <p:nvPr/>
        </p:nvSpPr>
        <p:spPr>
          <a:xfrm>
            <a:off x="9888576" y="3794908"/>
            <a:ext cx="8399424" cy="6299568"/>
          </a:xfrm>
          <a:custGeom>
            <a:avLst/>
            <a:gdLst/>
            <a:ahLst/>
            <a:cxnLst/>
            <a:rect l="l" t="t" r="r" b="b"/>
            <a:pathLst>
              <a:path w="8399424" h="6299568">
                <a:moveTo>
                  <a:pt x="0" y="0"/>
                </a:moveTo>
                <a:lnTo>
                  <a:pt x="8399424" y="0"/>
                </a:lnTo>
                <a:lnTo>
                  <a:pt x="8399424" y="6299567"/>
                </a:lnTo>
                <a:lnTo>
                  <a:pt x="0" y="6299567"/>
                </a:lnTo>
                <a:lnTo>
                  <a:pt x="0" y="0"/>
                </a:lnTo>
                <a:close/>
              </a:path>
            </a:pathLst>
          </a:custGeom>
          <a:blipFill>
            <a:blip r:embed="rId2"/>
            <a:stretch>
              <a:fillRect/>
            </a:stretch>
          </a:blipFill>
        </p:spPr>
        <p:txBody>
          <a:bodyPr/>
          <a:lstStyle/>
          <a:p>
            <a:endParaRPr lang="nl-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886630" y="1943289"/>
            <a:ext cx="8257370" cy="6400422"/>
            <a:chOff x="0" y="0"/>
            <a:chExt cx="2174781" cy="1685708"/>
          </a:xfrm>
        </p:grpSpPr>
        <p:sp>
          <p:nvSpPr>
            <p:cNvPr id="3" name="Freeform 3"/>
            <p:cNvSpPr/>
            <p:nvPr/>
          </p:nvSpPr>
          <p:spPr>
            <a:xfrm>
              <a:off x="0" y="0"/>
              <a:ext cx="2174781" cy="1685708"/>
            </a:xfrm>
            <a:custGeom>
              <a:avLst/>
              <a:gdLst/>
              <a:ahLst/>
              <a:cxnLst/>
              <a:rect l="l" t="t" r="r" b="b"/>
              <a:pathLst>
                <a:path w="2174781" h="1685708">
                  <a:moveTo>
                    <a:pt x="47816" y="0"/>
                  </a:moveTo>
                  <a:lnTo>
                    <a:pt x="2126964" y="0"/>
                  </a:lnTo>
                  <a:cubicBezTo>
                    <a:pt x="2153372" y="0"/>
                    <a:pt x="2174781" y="21408"/>
                    <a:pt x="2174781" y="47816"/>
                  </a:cubicBezTo>
                  <a:lnTo>
                    <a:pt x="2174781" y="1637891"/>
                  </a:lnTo>
                  <a:cubicBezTo>
                    <a:pt x="2174781" y="1664300"/>
                    <a:pt x="2153372" y="1685708"/>
                    <a:pt x="2126964" y="1685708"/>
                  </a:cubicBezTo>
                  <a:lnTo>
                    <a:pt x="47816" y="1685708"/>
                  </a:lnTo>
                  <a:cubicBezTo>
                    <a:pt x="21408" y="1685708"/>
                    <a:pt x="0" y="1664300"/>
                    <a:pt x="0" y="1637891"/>
                  </a:cubicBezTo>
                  <a:lnTo>
                    <a:pt x="0" y="47816"/>
                  </a:lnTo>
                  <a:cubicBezTo>
                    <a:pt x="0" y="21408"/>
                    <a:pt x="21408" y="0"/>
                    <a:pt x="47816" y="0"/>
                  </a:cubicBezTo>
                  <a:close/>
                </a:path>
              </a:pathLst>
            </a:custGeom>
            <a:solidFill>
              <a:srgbClr val="FDFDFB"/>
            </a:solidFill>
          </p:spPr>
          <p:txBody>
            <a:bodyPr/>
            <a:lstStyle/>
            <a:p>
              <a:endParaRPr lang="nl-NL"/>
            </a:p>
          </p:txBody>
        </p:sp>
        <p:sp>
          <p:nvSpPr>
            <p:cNvPr id="4" name="TextBox 4"/>
            <p:cNvSpPr txBox="1"/>
            <p:nvPr/>
          </p:nvSpPr>
          <p:spPr>
            <a:xfrm>
              <a:off x="0" y="0"/>
              <a:ext cx="2174781" cy="1685708"/>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9659581" y="1335700"/>
            <a:ext cx="7873132" cy="7615599"/>
          </a:xfrm>
          <a:custGeom>
            <a:avLst/>
            <a:gdLst/>
            <a:ahLst/>
            <a:cxnLst/>
            <a:rect l="l" t="t" r="r" b="b"/>
            <a:pathLst>
              <a:path w="7873132" h="7615599">
                <a:moveTo>
                  <a:pt x="0" y="0"/>
                </a:moveTo>
                <a:lnTo>
                  <a:pt x="7873131" y="0"/>
                </a:lnTo>
                <a:lnTo>
                  <a:pt x="7873131" y="7615600"/>
                </a:lnTo>
                <a:lnTo>
                  <a:pt x="0" y="7615600"/>
                </a:lnTo>
                <a:lnTo>
                  <a:pt x="0" y="0"/>
                </a:lnTo>
                <a:close/>
              </a:path>
            </a:pathLst>
          </a:custGeom>
          <a:blipFill>
            <a:blip r:embed="rId2"/>
            <a:stretch>
              <a:fillRect/>
            </a:stretch>
          </a:blipFill>
        </p:spPr>
        <p:txBody>
          <a:bodyPr/>
          <a:lstStyle/>
          <a:p>
            <a:endParaRPr lang="nl-NL"/>
          </a:p>
        </p:txBody>
      </p:sp>
      <p:sp>
        <p:nvSpPr>
          <p:cNvPr id="6" name="TextBox 6"/>
          <p:cNvSpPr txBox="1"/>
          <p:nvPr/>
        </p:nvSpPr>
        <p:spPr>
          <a:xfrm>
            <a:off x="1479611" y="2582192"/>
            <a:ext cx="6898453" cy="164147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GARSO APLINKA:</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
        <p:nvSpPr>
          <p:cNvPr id="7" name="TextBox 7"/>
          <p:cNvSpPr txBox="1"/>
          <p:nvPr/>
        </p:nvSpPr>
        <p:spPr>
          <a:xfrm>
            <a:off x="1479611" y="3552664"/>
            <a:ext cx="7079898" cy="4695825"/>
          </a:xfrm>
          <a:prstGeom prst="rect">
            <a:avLst/>
          </a:prstGeom>
        </p:spPr>
        <p:txBody>
          <a:bodyPr lIns="0" tIns="0" rIns="0" bIns="0" rtlCol="0" anchor="t">
            <a:spAutoFit/>
          </a:bodyPr>
          <a:lstStyle/>
          <a:p>
            <a:pPr algn="l">
              <a:lnSpc>
                <a:spcPts val="3449"/>
              </a:lnSpc>
            </a:pPr>
            <a:r>
              <a:rPr lang="en-US" sz="2499">
                <a:solidFill>
                  <a:srgbClr val="AA1C20"/>
                </a:solidFill>
                <a:latin typeface="Montserrat"/>
                <a:ea typeface="Montserrat"/>
                <a:cs typeface="Montserrat"/>
                <a:sym typeface="Montserrat"/>
              </a:rPr>
              <a:t>Garsas žmonėms yra labai svarbus. Jis gali būti labai malonus, kai skamba gamta ar muzika, bet erzinantis, kai yra garsus ir nepageidaujamas ilgą laiką. </a:t>
            </a:r>
          </a:p>
          <a:p>
            <a:pPr algn="l">
              <a:lnSpc>
                <a:spcPts val="3449"/>
              </a:lnSpc>
            </a:pPr>
            <a:endParaRPr lang="en-US" sz="2499">
              <a:solidFill>
                <a:srgbClr val="AA1C20"/>
              </a:solidFill>
              <a:latin typeface="Montserrat"/>
              <a:ea typeface="Montserrat"/>
              <a:cs typeface="Montserrat"/>
              <a:sym typeface="Montserrat"/>
            </a:endParaRPr>
          </a:p>
          <a:p>
            <a:pPr algn="l">
              <a:lnSpc>
                <a:spcPts val="3449"/>
              </a:lnSpc>
            </a:pPr>
            <a:r>
              <a:rPr lang="en-US" sz="2499">
                <a:solidFill>
                  <a:srgbClr val="AA1C20"/>
                </a:solidFill>
                <a:latin typeface="Montserrat"/>
                <a:ea typeface="Montserrat"/>
                <a:cs typeface="Montserrat"/>
                <a:sym typeface="Montserrat"/>
              </a:rPr>
              <a:t>Kai garsas yra nepageidaujamas, jį vadiname triukšmu. Triukšmas taip pat gali sukelti sveikatos problemų, pavyzdžiui, aukštą kraujospūdį. </a:t>
            </a:r>
          </a:p>
          <a:p>
            <a:pPr algn="l">
              <a:lnSpc>
                <a:spcPts val="3449"/>
              </a:lnSpc>
            </a:pPr>
            <a:endParaRPr lang="en-US" sz="2499">
              <a:solidFill>
                <a:srgbClr val="AA1C20"/>
              </a:solidFill>
              <a:latin typeface="Montserrat"/>
              <a:ea typeface="Montserrat"/>
              <a:cs typeface="Montserrat"/>
              <a:sym typeface="Montserrat"/>
            </a:endParaRPr>
          </a:p>
          <a:p>
            <a:pPr algn="l">
              <a:lnSpc>
                <a:spcPts val="3449"/>
              </a:lnSpc>
            </a:pPr>
            <a:endParaRPr lang="en-US" sz="2499">
              <a:solidFill>
                <a:srgbClr val="AA1C2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930561"/>
            <a:ext cx="7816310" cy="3308145"/>
            <a:chOff x="0" y="0"/>
            <a:chExt cx="2058617" cy="871281"/>
          </a:xfrm>
        </p:grpSpPr>
        <p:sp>
          <p:nvSpPr>
            <p:cNvPr id="3" name="Freeform 3"/>
            <p:cNvSpPr/>
            <p:nvPr/>
          </p:nvSpPr>
          <p:spPr>
            <a:xfrm>
              <a:off x="0" y="0"/>
              <a:ext cx="2058617" cy="871281"/>
            </a:xfrm>
            <a:custGeom>
              <a:avLst/>
              <a:gdLst/>
              <a:ahLst/>
              <a:cxnLst/>
              <a:rect l="l" t="t" r="r" b="b"/>
              <a:pathLst>
                <a:path w="2058617" h="871281">
                  <a:moveTo>
                    <a:pt x="50515" y="0"/>
                  </a:moveTo>
                  <a:lnTo>
                    <a:pt x="2008102" y="0"/>
                  </a:lnTo>
                  <a:cubicBezTo>
                    <a:pt x="2036001" y="0"/>
                    <a:pt x="2058617" y="22616"/>
                    <a:pt x="2058617" y="50515"/>
                  </a:cubicBezTo>
                  <a:lnTo>
                    <a:pt x="2058617" y="820766"/>
                  </a:lnTo>
                  <a:cubicBezTo>
                    <a:pt x="2058617" y="848665"/>
                    <a:pt x="2036001" y="871281"/>
                    <a:pt x="2008102" y="871281"/>
                  </a:cubicBezTo>
                  <a:lnTo>
                    <a:pt x="50515" y="871281"/>
                  </a:lnTo>
                  <a:cubicBezTo>
                    <a:pt x="22616" y="871281"/>
                    <a:pt x="0" y="848665"/>
                    <a:pt x="0" y="820766"/>
                  </a:cubicBezTo>
                  <a:lnTo>
                    <a:pt x="0" y="50515"/>
                  </a:lnTo>
                  <a:cubicBezTo>
                    <a:pt x="0" y="22616"/>
                    <a:pt x="22616" y="0"/>
                    <a:pt x="50515" y="0"/>
                  </a:cubicBezTo>
                  <a:close/>
                </a:path>
              </a:pathLst>
            </a:custGeom>
            <a:solidFill>
              <a:srgbClr val="FDFDFB"/>
            </a:solidFill>
          </p:spPr>
          <p:txBody>
            <a:bodyPr/>
            <a:lstStyle/>
            <a:p>
              <a:endParaRPr lang="nl-NL"/>
            </a:p>
          </p:txBody>
        </p:sp>
        <p:sp>
          <p:nvSpPr>
            <p:cNvPr id="4" name="TextBox 4"/>
            <p:cNvSpPr txBox="1"/>
            <p:nvPr/>
          </p:nvSpPr>
          <p:spPr>
            <a:xfrm>
              <a:off x="0" y="0"/>
              <a:ext cx="2058617" cy="871281"/>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11485386" y="1437855"/>
            <a:ext cx="4298548" cy="7411289"/>
          </a:xfrm>
          <a:custGeom>
            <a:avLst/>
            <a:gdLst/>
            <a:ahLst/>
            <a:cxnLst/>
            <a:rect l="l" t="t" r="r" b="b"/>
            <a:pathLst>
              <a:path w="4298548" h="7411289">
                <a:moveTo>
                  <a:pt x="0" y="0"/>
                </a:moveTo>
                <a:lnTo>
                  <a:pt x="4298548" y="0"/>
                </a:lnTo>
                <a:lnTo>
                  <a:pt x="4298548" y="7411290"/>
                </a:lnTo>
                <a:lnTo>
                  <a:pt x="0" y="74112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TextBox 6"/>
          <p:cNvSpPr txBox="1"/>
          <p:nvPr/>
        </p:nvSpPr>
        <p:spPr>
          <a:xfrm>
            <a:off x="1295507" y="3182935"/>
            <a:ext cx="7282697" cy="2746248"/>
          </a:xfrm>
          <a:prstGeom prst="rect">
            <a:avLst/>
          </a:prstGeom>
        </p:spPr>
        <p:txBody>
          <a:bodyPr lIns="0" tIns="0" rIns="0" bIns="0" rtlCol="0" anchor="t">
            <a:spAutoFit/>
          </a:bodyPr>
          <a:lstStyle/>
          <a:p>
            <a:pPr algn="ctr">
              <a:lnSpc>
                <a:spcPts val="4415"/>
              </a:lnSpc>
            </a:pPr>
            <a:endParaRPr/>
          </a:p>
          <a:p>
            <a:pPr algn="ctr">
              <a:lnSpc>
                <a:spcPts val="4415"/>
              </a:lnSpc>
            </a:pPr>
            <a:r>
              <a:rPr lang="en-US" sz="3199" b="1">
                <a:solidFill>
                  <a:srgbClr val="F79E67"/>
                </a:solidFill>
                <a:latin typeface="Montserrat Bold"/>
                <a:ea typeface="Montserrat Bold"/>
                <a:cs typeface="Montserrat Bold"/>
                <a:sym typeface="Montserrat Bold"/>
              </a:rPr>
              <a:t>Klausykitės 1 minutę tyloje. Kokius garsus girdite?</a:t>
            </a:r>
          </a:p>
          <a:p>
            <a:pPr algn="ctr">
              <a:lnSpc>
                <a:spcPts val="4415"/>
              </a:lnSpc>
            </a:pPr>
            <a:endParaRPr lang="en-US" sz="3199" b="1">
              <a:solidFill>
                <a:srgbClr val="F79E67"/>
              </a:solidFill>
              <a:latin typeface="Montserrat Bold"/>
              <a:ea typeface="Montserrat Bold"/>
              <a:cs typeface="Montserrat Bold"/>
              <a:sym typeface="Montserrat Bold"/>
            </a:endParaRPr>
          </a:p>
          <a:p>
            <a:pPr algn="r">
              <a:lnSpc>
                <a:spcPts val="4415"/>
              </a:lnSpc>
            </a:pPr>
            <a:endParaRPr lang="en-US" sz="3199" b="1">
              <a:solidFill>
                <a:srgbClr val="F79E67"/>
              </a:solidFill>
              <a:latin typeface="Montserrat Bold"/>
              <a:ea typeface="Montserrat Bold"/>
              <a:cs typeface="Montserrat Bold"/>
              <a:sym typeface="Montserrat Bold"/>
            </a:endParaRPr>
          </a:p>
        </p:txBody>
      </p:sp>
      <p:grpSp>
        <p:nvGrpSpPr>
          <p:cNvPr id="7" name="Group 7"/>
          <p:cNvGrpSpPr/>
          <p:nvPr/>
        </p:nvGrpSpPr>
        <p:grpSpPr>
          <a:xfrm>
            <a:off x="-1055849" y="7666722"/>
            <a:ext cx="3328988" cy="3328988"/>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9" name="TextBox 9"/>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10" name="Group 10"/>
          <p:cNvGrpSpPr/>
          <p:nvPr/>
        </p:nvGrpSpPr>
        <p:grpSpPr>
          <a:xfrm>
            <a:off x="15916275" y="-724655"/>
            <a:ext cx="3328988" cy="332898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12" name="TextBox 12"/>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930561"/>
            <a:ext cx="7816310" cy="3046548"/>
            <a:chOff x="0" y="0"/>
            <a:chExt cx="2058617" cy="802383"/>
          </a:xfrm>
        </p:grpSpPr>
        <p:sp>
          <p:nvSpPr>
            <p:cNvPr id="3" name="Freeform 3"/>
            <p:cNvSpPr/>
            <p:nvPr/>
          </p:nvSpPr>
          <p:spPr>
            <a:xfrm>
              <a:off x="0" y="0"/>
              <a:ext cx="2058617" cy="802383"/>
            </a:xfrm>
            <a:custGeom>
              <a:avLst/>
              <a:gdLst/>
              <a:ahLst/>
              <a:cxnLst/>
              <a:rect l="l" t="t" r="r" b="b"/>
              <a:pathLst>
                <a:path w="2058617" h="802383">
                  <a:moveTo>
                    <a:pt x="50515" y="0"/>
                  </a:moveTo>
                  <a:lnTo>
                    <a:pt x="2008102" y="0"/>
                  </a:lnTo>
                  <a:cubicBezTo>
                    <a:pt x="2036001" y="0"/>
                    <a:pt x="2058617" y="22616"/>
                    <a:pt x="2058617" y="50515"/>
                  </a:cubicBezTo>
                  <a:lnTo>
                    <a:pt x="2058617" y="751868"/>
                  </a:lnTo>
                  <a:cubicBezTo>
                    <a:pt x="2058617" y="779767"/>
                    <a:pt x="2036001" y="802383"/>
                    <a:pt x="2008102" y="802383"/>
                  </a:cubicBezTo>
                  <a:lnTo>
                    <a:pt x="50515" y="802383"/>
                  </a:lnTo>
                  <a:cubicBezTo>
                    <a:pt x="22616" y="802383"/>
                    <a:pt x="0" y="779767"/>
                    <a:pt x="0" y="751868"/>
                  </a:cubicBezTo>
                  <a:lnTo>
                    <a:pt x="0" y="50515"/>
                  </a:lnTo>
                  <a:cubicBezTo>
                    <a:pt x="0" y="22616"/>
                    <a:pt x="22616" y="0"/>
                    <a:pt x="50515" y="0"/>
                  </a:cubicBezTo>
                  <a:close/>
                </a:path>
              </a:pathLst>
            </a:custGeom>
            <a:solidFill>
              <a:srgbClr val="FDFDFB"/>
            </a:solidFill>
          </p:spPr>
          <p:txBody>
            <a:bodyPr/>
            <a:lstStyle/>
            <a:p>
              <a:endParaRPr lang="nl-NL"/>
            </a:p>
          </p:txBody>
        </p:sp>
        <p:sp>
          <p:nvSpPr>
            <p:cNvPr id="4" name="TextBox 4"/>
            <p:cNvSpPr txBox="1"/>
            <p:nvPr/>
          </p:nvSpPr>
          <p:spPr>
            <a:xfrm>
              <a:off x="0" y="0"/>
              <a:ext cx="2058617" cy="802383"/>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11485386" y="1437855"/>
            <a:ext cx="4298548" cy="7411289"/>
          </a:xfrm>
          <a:custGeom>
            <a:avLst/>
            <a:gdLst/>
            <a:ahLst/>
            <a:cxnLst/>
            <a:rect l="l" t="t" r="r" b="b"/>
            <a:pathLst>
              <a:path w="4298548" h="7411289">
                <a:moveTo>
                  <a:pt x="0" y="0"/>
                </a:moveTo>
                <a:lnTo>
                  <a:pt x="4298548" y="0"/>
                </a:lnTo>
                <a:lnTo>
                  <a:pt x="4298548" y="7411290"/>
                </a:lnTo>
                <a:lnTo>
                  <a:pt x="0" y="74112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TextBox 6"/>
          <p:cNvSpPr txBox="1"/>
          <p:nvPr/>
        </p:nvSpPr>
        <p:spPr>
          <a:xfrm>
            <a:off x="1745956" y="3493008"/>
            <a:ext cx="6381798" cy="4329684"/>
          </a:xfrm>
          <a:prstGeom prst="rect">
            <a:avLst/>
          </a:prstGeom>
        </p:spPr>
        <p:txBody>
          <a:bodyPr lIns="0" tIns="0" rIns="0" bIns="0" rtlCol="0" anchor="t">
            <a:spAutoFit/>
          </a:bodyPr>
          <a:lstStyle/>
          <a:p>
            <a:pPr algn="ctr">
              <a:lnSpc>
                <a:spcPts val="4277"/>
              </a:lnSpc>
            </a:pPr>
            <a:r>
              <a:rPr lang="en-US" sz="3099" b="1">
                <a:solidFill>
                  <a:srgbClr val="F79E67"/>
                </a:solidFill>
                <a:latin typeface="Montserrat Bold"/>
                <a:ea typeface="Montserrat Bold"/>
                <a:cs typeface="Montserrat Bold"/>
                <a:sym typeface="Montserrat Bold"/>
              </a:rPr>
              <a:t>Kurie garsai padeda jums gerai susikaupti arba su malonumu atlikti namų darbus?</a:t>
            </a:r>
          </a:p>
          <a:p>
            <a:pPr algn="ctr">
              <a:lnSpc>
                <a:spcPts val="4277"/>
              </a:lnSpc>
            </a:pPr>
            <a:endParaRPr lang="en-US" sz="3099" b="1">
              <a:solidFill>
                <a:srgbClr val="F79E67"/>
              </a:solidFill>
              <a:latin typeface="Montserrat Bold"/>
              <a:ea typeface="Montserrat Bold"/>
              <a:cs typeface="Montserrat Bold"/>
              <a:sym typeface="Montserrat Bold"/>
            </a:endParaRPr>
          </a:p>
          <a:p>
            <a:pPr algn="ctr">
              <a:lnSpc>
                <a:spcPts val="4277"/>
              </a:lnSpc>
            </a:pPr>
            <a:endParaRPr lang="en-US" sz="3099" b="1">
              <a:solidFill>
                <a:srgbClr val="F79E67"/>
              </a:solidFill>
              <a:latin typeface="Montserrat Bold"/>
              <a:ea typeface="Montserrat Bold"/>
              <a:cs typeface="Montserrat Bold"/>
              <a:sym typeface="Montserrat Bold"/>
            </a:endParaRPr>
          </a:p>
          <a:p>
            <a:pPr algn="ctr">
              <a:lnSpc>
                <a:spcPts val="4277"/>
              </a:lnSpc>
            </a:pPr>
            <a:endParaRPr lang="en-US" sz="3099" b="1">
              <a:solidFill>
                <a:srgbClr val="F79E67"/>
              </a:solidFill>
              <a:latin typeface="Montserrat Bold"/>
              <a:ea typeface="Montserrat Bold"/>
              <a:cs typeface="Montserrat Bold"/>
              <a:sym typeface="Montserrat Bold"/>
            </a:endParaRPr>
          </a:p>
          <a:p>
            <a:pPr algn="l">
              <a:lnSpc>
                <a:spcPts val="4277"/>
              </a:lnSpc>
            </a:pPr>
            <a:endParaRPr lang="en-US" sz="3099" b="1">
              <a:solidFill>
                <a:srgbClr val="F79E67"/>
              </a:solidFill>
              <a:latin typeface="Montserrat Bold"/>
              <a:ea typeface="Montserrat Bold"/>
              <a:cs typeface="Montserrat Bold"/>
              <a:sym typeface="Montserrat Bold"/>
            </a:endParaRPr>
          </a:p>
        </p:txBody>
      </p:sp>
      <p:grpSp>
        <p:nvGrpSpPr>
          <p:cNvPr id="7" name="Group 7"/>
          <p:cNvGrpSpPr/>
          <p:nvPr/>
        </p:nvGrpSpPr>
        <p:grpSpPr>
          <a:xfrm>
            <a:off x="-1055849" y="7666722"/>
            <a:ext cx="3328988" cy="3328988"/>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9" name="TextBox 9"/>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10" name="Group 10"/>
          <p:cNvGrpSpPr/>
          <p:nvPr/>
        </p:nvGrpSpPr>
        <p:grpSpPr>
          <a:xfrm>
            <a:off x="15916275" y="-724655"/>
            <a:ext cx="3328988" cy="332898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12" name="TextBox 12"/>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sp>
        <p:nvSpPr>
          <p:cNvPr id="2" name="Freeform 2"/>
          <p:cNvSpPr/>
          <p:nvPr/>
        </p:nvSpPr>
        <p:spPr>
          <a:xfrm>
            <a:off x="-261171" y="3687817"/>
            <a:ext cx="19231729" cy="3636545"/>
          </a:xfrm>
          <a:custGeom>
            <a:avLst/>
            <a:gdLst/>
            <a:ahLst/>
            <a:cxnLst/>
            <a:rect l="l" t="t" r="r" b="b"/>
            <a:pathLst>
              <a:path w="19231729" h="3636545">
                <a:moveTo>
                  <a:pt x="0" y="0"/>
                </a:moveTo>
                <a:lnTo>
                  <a:pt x="19231730" y="0"/>
                </a:lnTo>
                <a:lnTo>
                  <a:pt x="19231730" y="3636545"/>
                </a:lnTo>
                <a:lnTo>
                  <a:pt x="0" y="36365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3" name="Group 3"/>
          <p:cNvGrpSpPr/>
          <p:nvPr/>
        </p:nvGrpSpPr>
        <p:grpSpPr>
          <a:xfrm>
            <a:off x="1028700" y="1216907"/>
            <a:ext cx="9327194" cy="7853186"/>
            <a:chOff x="0" y="0"/>
            <a:chExt cx="2456545" cy="2068329"/>
          </a:xfrm>
        </p:grpSpPr>
        <p:sp>
          <p:nvSpPr>
            <p:cNvPr id="4" name="Freeform 4"/>
            <p:cNvSpPr/>
            <p:nvPr/>
          </p:nvSpPr>
          <p:spPr>
            <a:xfrm>
              <a:off x="0" y="0"/>
              <a:ext cx="2456545" cy="2068329"/>
            </a:xfrm>
            <a:custGeom>
              <a:avLst/>
              <a:gdLst/>
              <a:ahLst/>
              <a:cxnLst/>
              <a:rect l="l" t="t" r="r" b="b"/>
              <a:pathLst>
                <a:path w="2456545" h="2068329">
                  <a:moveTo>
                    <a:pt x="42332" y="0"/>
                  </a:moveTo>
                  <a:lnTo>
                    <a:pt x="2414213" y="0"/>
                  </a:lnTo>
                  <a:cubicBezTo>
                    <a:pt x="2425440" y="0"/>
                    <a:pt x="2436207" y="4460"/>
                    <a:pt x="2444146" y="12399"/>
                  </a:cubicBezTo>
                  <a:cubicBezTo>
                    <a:pt x="2452085" y="20338"/>
                    <a:pt x="2456545" y="31105"/>
                    <a:pt x="2456545" y="42332"/>
                  </a:cubicBezTo>
                  <a:lnTo>
                    <a:pt x="2456545" y="2025997"/>
                  </a:lnTo>
                  <a:cubicBezTo>
                    <a:pt x="2456545" y="2049376"/>
                    <a:pt x="2437592" y="2068329"/>
                    <a:pt x="2414213" y="2068329"/>
                  </a:cubicBezTo>
                  <a:lnTo>
                    <a:pt x="42332" y="2068329"/>
                  </a:lnTo>
                  <a:cubicBezTo>
                    <a:pt x="18953" y="2068329"/>
                    <a:pt x="0" y="2049376"/>
                    <a:pt x="0" y="2025997"/>
                  </a:cubicBezTo>
                  <a:lnTo>
                    <a:pt x="0" y="42332"/>
                  </a:lnTo>
                  <a:cubicBezTo>
                    <a:pt x="0" y="18953"/>
                    <a:pt x="18953" y="0"/>
                    <a:pt x="42332" y="0"/>
                  </a:cubicBezTo>
                  <a:close/>
                </a:path>
              </a:pathLst>
            </a:custGeom>
            <a:solidFill>
              <a:srgbClr val="FDFDFB"/>
            </a:solidFill>
          </p:spPr>
          <p:txBody>
            <a:bodyPr/>
            <a:lstStyle/>
            <a:p>
              <a:endParaRPr lang="nl-NL"/>
            </a:p>
          </p:txBody>
        </p:sp>
        <p:sp>
          <p:nvSpPr>
            <p:cNvPr id="5" name="TextBox 5"/>
            <p:cNvSpPr txBox="1"/>
            <p:nvPr/>
          </p:nvSpPr>
          <p:spPr>
            <a:xfrm>
              <a:off x="0" y="0"/>
              <a:ext cx="2456545" cy="2068329"/>
            </a:xfrm>
            <a:prstGeom prst="rect">
              <a:avLst/>
            </a:prstGeom>
          </p:spPr>
          <p:txBody>
            <a:bodyPr lIns="50800" tIns="50800" rIns="50800" bIns="50800" rtlCol="0" anchor="ctr"/>
            <a:lstStyle/>
            <a:p>
              <a:pPr algn="ctr">
                <a:lnSpc>
                  <a:spcPts val="2952"/>
                </a:lnSpc>
              </a:pPr>
              <a:endParaRPr/>
            </a:p>
          </p:txBody>
        </p:sp>
      </p:grpSp>
      <p:sp>
        <p:nvSpPr>
          <p:cNvPr id="6" name="TextBox 6"/>
          <p:cNvSpPr txBox="1"/>
          <p:nvPr/>
        </p:nvSpPr>
        <p:spPr>
          <a:xfrm>
            <a:off x="1889603" y="1485649"/>
            <a:ext cx="7254397" cy="249872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TRIUKŠMAS SVEIKATOS PRIEŽIŪROS SRITYJE:</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
        <p:nvSpPr>
          <p:cNvPr id="7" name="TextBox 7"/>
          <p:cNvSpPr txBox="1"/>
          <p:nvPr/>
        </p:nvSpPr>
        <p:spPr>
          <a:xfrm>
            <a:off x="1889603" y="3250551"/>
            <a:ext cx="7970142" cy="5216684"/>
          </a:xfrm>
          <a:prstGeom prst="rect">
            <a:avLst/>
          </a:prstGeom>
        </p:spPr>
        <p:txBody>
          <a:bodyPr lIns="0" tIns="0" rIns="0" bIns="0" rtlCol="0" anchor="t">
            <a:spAutoFit/>
          </a:bodyPr>
          <a:lstStyle/>
          <a:p>
            <a:pPr algn="l">
              <a:lnSpc>
                <a:spcPts val="3449"/>
              </a:lnSpc>
            </a:pPr>
            <a:r>
              <a:rPr lang="en-US" sz="2499" dirty="0" err="1">
                <a:solidFill>
                  <a:srgbClr val="000000"/>
                </a:solidFill>
                <a:latin typeface="Montserrat"/>
                <a:ea typeface="Montserrat"/>
                <a:cs typeface="Montserrat"/>
                <a:sym typeface="Montserrat"/>
              </a:rPr>
              <a:t>Garsas</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daro</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įtaką</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mūsų</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savijautai</a:t>
            </a:r>
            <a:r>
              <a:rPr lang="en-US" sz="2499" dirty="0">
                <a:solidFill>
                  <a:srgbClr val="000000"/>
                </a:solidFill>
                <a:latin typeface="Montserrat"/>
                <a:ea typeface="Montserrat"/>
                <a:cs typeface="Montserrat"/>
                <a:sym typeface="Montserrat"/>
              </a:rPr>
              <a:t>. </a:t>
            </a:r>
          </a:p>
          <a:p>
            <a:pPr algn="l">
              <a:lnSpc>
                <a:spcPts val="3449"/>
              </a:lnSpc>
            </a:pPr>
            <a:endParaRPr lang="en-US" sz="2499" dirty="0">
              <a:solidFill>
                <a:srgbClr val="000000"/>
              </a:solidFill>
              <a:latin typeface="Montserrat"/>
              <a:ea typeface="Montserrat"/>
              <a:cs typeface="Montserrat"/>
              <a:sym typeface="Montserrat"/>
            </a:endParaRPr>
          </a:p>
          <a:p>
            <a:pPr algn="l">
              <a:lnSpc>
                <a:spcPts val="3449"/>
              </a:lnSpc>
            </a:pPr>
            <a:r>
              <a:rPr lang="en-US" sz="2499" dirty="0" err="1">
                <a:solidFill>
                  <a:srgbClr val="000000"/>
                </a:solidFill>
                <a:latin typeface="Montserrat"/>
                <a:ea typeface="Montserrat"/>
                <a:cs typeface="Montserrat"/>
                <a:sym typeface="Montserrat"/>
              </a:rPr>
              <a:t>Sveikatos</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priežiūros</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srityje</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triukšmo</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poveikis</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ilgą</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laiką</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buvo</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nepakankamai</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įvertintas</a:t>
            </a:r>
            <a:r>
              <a:rPr lang="en-US" sz="2499" dirty="0">
                <a:solidFill>
                  <a:srgbClr val="000000"/>
                </a:solidFill>
                <a:latin typeface="Montserrat"/>
                <a:ea typeface="Montserrat"/>
                <a:cs typeface="Montserrat"/>
                <a:sym typeface="Montserrat"/>
              </a:rPr>
              <a:t>. Viena </a:t>
            </a:r>
            <a:r>
              <a:rPr lang="en-US" sz="2499" dirty="0" err="1">
                <a:solidFill>
                  <a:srgbClr val="000000"/>
                </a:solidFill>
                <a:latin typeface="Montserrat"/>
                <a:ea typeface="Montserrat"/>
                <a:cs typeface="Montserrat"/>
                <a:sym typeface="Montserrat"/>
              </a:rPr>
              <a:t>vertus</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garsas</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gali</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turėti</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neigiamą</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poveikį</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pacientų</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ir</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darbuotojų</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savijautai</a:t>
            </a:r>
            <a:r>
              <a:rPr lang="en-US" sz="2499" dirty="0">
                <a:solidFill>
                  <a:srgbClr val="000000"/>
                </a:solidFill>
                <a:latin typeface="Montserrat"/>
                <a:ea typeface="Montserrat"/>
                <a:cs typeface="Montserrat"/>
                <a:sym typeface="Montserrat"/>
              </a:rPr>
              <a:t>. Kita </a:t>
            </a:r>
            <a:r>
              <a:rPr lang="en-US" sz="2499" dirty="0" err="1">
                <a:solidFill>
                  <a:srgbClr val="000000"/>
                </a:solidFill>
                <a:latin typeface="Montserrat"/>
                <a:ea typeface="Montserrat"/>
                <a:cs typeface="Montserrat"/>
                <a:sym typeface="Montserrat"/>
              </a:rPr>
              <a:t>vertus</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garsas</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taip</a:t>
            </a:r>
            <a:r>
              <a:rPr lang="en-US" sz="2499" dirty="0">
                <a:solidFill>
                  <a:srgbClr val="000000"/>
                </a:solidFill>
                <a:latin typeface="Montserrat"/>
                <a:ea typeface="Montserrat"/>
                <a:cs typeface="Montserrat"/>
                <a:sym typeface="Montserrat"/>
              </a:rPr>
              <a:t> pat </a:t>
            </a:r>
            <a:r>
              <a:rPr lang="en-US" sz="2499" dirty="0" err="1">
                <a:solidFill>
                  <a:srgbClr val="000000"/>
                </a:solidFill>
                <a:latin typeface="Montserrat"/>
                <a:ea typeface="Montserrat"/>
                <a:cs typeface="Montserrat"/>
                <a:sym typeface="Montserrat"/>
              </a:rPr>
              <a:t>gali</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turėti</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stimuliuojantį</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poveikį</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ir</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prisidėti</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prie</a:t>
            </a:r>
            <a:r>
              <a:rPr lang="en-US" sz="2499" dirty="0">
                <a:solidFill>
                  <a:srgbClr val="000000"/>
                </a:solidFill>
                <a:latin typeface="Montserrat"/>
                <a:ea typeface="Montserrat"/>
                <a:cs typeface="Montserrat"/>
                <a:sym typeface="Montserrat"/>
              </a:rPr>
              <a:t> </a:t>
            </a:r>
            <a:r>
              <a:rPr lang="en-US" sz="2499" dirty="0" err="1">
                <a:solidFill>
                  <a:srgbClr val="000000"/>
                </a:solidFill>
                <a:latin typeface="Montserrat"/>
                <a:ea typeface="Montserrat"/>
                <a:cs typeface="Montserrat"/>
                <a:sym typeface="Montserrat"/>
              </a:rPr>
              <a:t>sveikimo</a:t>
            </a:r>
            <a:r>
              <a:rPr lang="en-US" sz="2499" dirty="0">
                <a:solidFill>
                  <a:srgbClr val="000000"/>
                </a:solidFill>
                <a:latin typeface="Montserrat"/>
                <a:ea typeface="Montserrat"/>
                <a:cs typeface="Montserrat"/>
                <a:sym typeface="Montserrat"/>
              </a:rPr>
              <a:t>. </a:t>
            </a:r>
          </a:p>
          <a:p>
            <a:pPr algn="l">
              <a:lnSpc>
                <a:spcPts val="3449"/>
              </a:lnSpc>
            </a:pPr>
            <a:r>
              <a:rPr lang="en-US" sz="2499" b="1" dirty="0" err="1">
                <a:solidFill>
                  <a:srgbClr val="000000"/>
                </a:solidFill>
                <a:latin typeface="Montserrat Bold"/>
                <a:ea typeface="Montserrat Bold"/>
                <a:cs typeface="Montserrat Bold"/>
                <a:sym typeface="Montserrat Bold"/>
              </a:rPr>
              <a:t>Šaltinis</a:t>
            </a:r>
            <a:r>
              <a:rPr lang="en-US" sz="2499" b="1" dirty="0">
                <a:solidFill>
                  <a:srgbClr val="000000"/>
                </a:solidFill>
                <a:latin typeface="Montserrat Bold"/>
                <a:ea typeface="Montserrat Bold"/>
                <a:cs typeface="Montserrat Bold"/>
                <a:sym typeface="Montserrat Bold"/>
              </a:rPr>
              <a:t>: FMT Healthcare, 2013 m. 6 </a:t>
            </a:r>
            <a:r>
              <a:rPr lang="en-US" sz="2499" b="1" dirty="0" err="1">
                <a:solidFill>
                  <a:srgbClr val="000000"/>
                </a:solidFill>
                <a:latin typeface="Montserrat Bold"/>
                <a:ea typeface="Montserrat Bold"/>
                <a:cs typeface="Montserrat Bold"/>
                <a:sym typeface="Montserrat Bold"/>
              </a:rPr>
              <a:t>mėn</a:t>
            </a:r>
            <a:r>
              <a:rPr lang="en-US" sz="2499" b="1" dirty="0">
                <a:solidFill>
                  <a:srgbClr val="000000"/>
                </a:solidFill>
                <a:latin typeface="Montserrat Bold"/>
                <a:ea typeface="Montserrat Bold"/>
                <a:cs typeface="Montserrat Bold"/>
                <a:sym typeface="Montserrat Bold"/>
              </a:rPr>
              <a:t>.</a:t>
            </a:r>
          </a:p>
          <a:p>
            <a:pPr algn="l">
              <a:lnSpc>
                <a:spcPts val="3449"/>
              </a:lnSpc>
            </a:pPr>
            <a:endParaRPr lang="en-US" sz="2499" b="1" dirty="0">
              <a:solidFill>
                <a:srgbClr val="000000"/>
              </a:solidFill>
              <a:latin typeface="Montserrat" panose="00000500000000000000" pitchFamily="2" charset="0"/>
              <a:ea typeface="Montserrat Bold"/>
              <a:cs typeface="Montserrat Bold"/>
              <a:sym typeface="Montserrat Bold"/>
            </a:endParaRPr>
          </a:p>
          <a:p>
            <a:pPr algn="l">
              <a:lnSpc>
                <a:spcPts val="3449"/>
              </a:lnSpc>
            </a:pPr>
            <a:r>
              <a:rPr lang="lt-LT" sz="2500" dirty="0">
                <a:latin typeface="Montserrat" panose="00000500000000000000" pitchFamily="2" charset="0"/>
              </a:rPr>
              <a:t>Žiūrėkite </a:t>
            </a:r>
            <a:r>
              <a:rPr lang="lt-LT" sz="2500" dirty="0">
                <a:latin typeface="Montserrat" panose="00000500000000000000" pitchFamily="2" charset="0"/>
                <a:hlinkClick r:id="rId4"/>
              </a:rPr>
              <a:t>ŠĮ </a:t>
            </a:r>
            <a:r>
              <a:rPr lang="lt-LT" sz="2500" dirty="0">
                <a:latin typeface="Montserrat" panose="00000500000000000000" pitchFamily="2" charset="0"/>
              </a:rPr>
              <a:t>vaizdo įrašą, kad gautumėte daugiau informacijos apie garso aplinką.</a:t>
            </a:r>
            <a:endParaRPr lang="en-US" sz="2500" dirty="0">
              <a:solidFill>
                <a:srgbClr val="000000"/>
              </a:solidFill>
              <a:latin typeface="Montserrat" panose="00000500000000000000" pitchFamily="2" charset="0"/>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4301543" y="2093041"/>
            <a:ext cx="13487741" cy="7845508"/>
            <a:chOff x="0" y="0"/>
            <a:chExt cx="3552327" cy="2066307"/>
          </a:xfrm>
        </p:grpSpPr>
        <p:sp>
          <p:nvSpPr>
            <p:cNvPr id="3" name="Freeform 3"/>
            <p:cNvSpPr/>
            <p:nvPr/>
          </p:nvSpPr>
          <p:spPr>
            <a:xfrm>
              <a:off x="0" y="0"/>
              <a:ext cx="3552327" cy="2066307"/>
            </a:xfrm>
            <a:custGeom>
              <a:avLst/>
              <a:gdLst/>
              <a:ahLst/>
              <a:cxnLst/>
              <a:rect l="l" t="t" r="r" b="b"/>
              <a:pathLst>
                <a:path w="3552327" h="2066307">
                  <a:moveTo>
                    <a:pt x="29274" y="0"/>
                  </a:moveTo>
                  <a:lnTo>
                    <a:pt x="3523053" y="0"/>
                  </a:lnTo>
                  <a:cubicBezTo>
                    <a:pt x="3539221" y="0"/>
                    <a:pt x="3552327" y="13106"/>
                    <a:pt x="3552327" y="29274"/>
                  </a:cubicBezTo>
                  <a:lnTo>
                    <a:pt x="3552327" y="2037033"/>
                  </a:lnTo>
                  <a:cubicBezTo>
                    <a:pt x="3552327" y="2053200"/>
                    <a:pt x="3539221" y="2066307"/>
                    <a:pt x="3523053" y="2066307"/>
                  </a:cubicBezTo>
                  <a:lnTo>
                    <a:pt x="29274" y="2066307"/>
                  </a:lnTo>
                  <a:cubicBezTo>
                    <a:pt x="13106" y="2066307"/>
                    <a:pt x="0" y="2053200"/>
                    <a:pt x="0" y="2037033"/>
                  </a:cubicBezTo>
                  <a:lnTo>
                    <a:pt x="0" y="29274"/>
                  </a:lnTo>
                  <a:cubicBezTo>
                    <a:pt x="0" y="13106"/>
                    <a:pt x="13106" y="0"/>
                    <a:pt x="29274" y="0"/>
                  </a:cubicBezTo>
                  <a:close/>
                </a:path>
              </a:pathLst>
            </a:custGeom>
            <a:solidFill>
              <a:srgbClr val="FDFDFB"/>
            </a:solidFill>
          </p:spPr>
          <p:txBody>
            <a:bodyPr/>
            <a:lstStyle/>
            <a:p>
              <a:endParaRPr lang="nl-NL"/>
            </a:p>
          </p:txBody>
        </p:sp>
        <p:sp>
          <p:nvSpPr>
            <p:cNvPr id="4" name="TextBox 4"/>
            <p:cNvSpPr txBox="1"/>
            <p:nvPr/>
          </p:nvSpPr>
          <p:spPr>
            <a:xfrm>
              <a:off x="0" y="0"/>
              <a:ext cx="3552327" cy="2066307"/>
            </a:xfrm>
            <a:prstGeom prst="rect">
              <a:avLst/>
            </a:prstGeom>
          </p:spPr>
          <p:txBody>
            <a:bodyPr lIns="50800" tIns="50800" rIns="50800" bIns="50800" rtlCol="0" anchor="ctr"/>
            <a:lstStyle/>
            <a:p>
              <a:pPr algn="ctr">
                <a:lnSpc>
                  <a:spcPts val="2952"/>
                </a:lnSpc>
              </a:pPr>
              <a:endParaRPr/>
            </a:p>
          </p:txBody>
        </p:sp>
      </p:grpSp>
      <p:grpSp>
        <p:nvGrpSpPr>
          <p:cNvPr id="5" name="Group 5"/>
          <p:cNvGrpSpPr/>
          <p:nvPr/>
        </p:nvGrpSpPr>
        <p:grpSpPr>
          <a:xfrm>
            <a:off x="383143" y="330876"/>
            <a:ext cx="13755889" cy="1300556"/>
            <a:chOff x="0" y="0"/>
            <a:chExt cx="3622950" cy="342533"/>
          </a:xfrm>
        </p:grpSpPr>
        <p:sp>
          <p:nvSpPr>
            <p:cNvPr id="6" name="Freeform 6"/>
            <p:cNvSpPr/>
            <p:nvPr/>
          </p:nvSpPr>
          <p:spPr>
            <a:xfrm>
              <a:off x="0" y="0"/>
              <a:ext cx="3622950" cy="342533"/>
            </a:xfrm>
            <a:custGeom>
              <a:avLst/>
              <a:gdLst/>
              <a:ahLst/>
              <a:cxnLst/>
              <a:rect l="l" t="t" r="r" b="b"/>
              <a:pathLst>
                <a:path w="3622950" h="342533">
                  <a:moveTo>
                    <a:pt x="28703" y="0"/>
                  </a:moveTo>
                  <a:lnTo>
                    <a:pt x="3594247" y="0"/>
                  </a:lnTo>
                  <a:cubicBezTo>
                    <a:pt x="3610099" y="0"/>
                    <a:pt x="3622950" y="12851"/>
                    <a:pt x="3622950" y="28703"/>
                  </a:cubicBezTo>
                  <a:lnTo>
                    <a:pt x="3622950" y="313830"/>
                  </a:lnTo>
                  <a:cubicBezTo>
                    <a:pt x="3622950" y="321443"/>
                    <a:pt x="3619926" y="328744"/>
                    <a:pt x="3614543" y="334126"/>
                  </a:cubicBezTo>
                  <a:cubicBezTo>
                    <a:pt x="3609160" y="339509"/>
                    <a:pt x="3601860" y="342533"/>
                    <a:pt x="3594247" y="342533"/>
                  </a:cubicBezTo>
                  <a:lnTo>
                    <a:pt x="28703" y="342533"/>
                  </a:lnTo>
                  <a:cubicBezTo>
                    <a:pt x="12851" y="342533"/>
                    <a:pt x="0" y="329683"/>
                    <a:pt x="0" y="313830"/>
                  </a:cubicBezTo>
                  <a:lnTo>
                    <a:pt x="0" y="28703"/>
                  </a:lnTo>
                  <a:cubicBezTo>
                    <a:pt x="0" y="21091"/>
                    <a:pt x="3024" y="13790"/>
                    <a:pt x="8407" y="8407"/>
                  </a:cubicBezTo>
                  <a:cubicBezTo>
                    <a:pt x="13790" y="3024"/>
                    <a:pt x="21091" y="0"/>
                    <a:pt x="28703" y="0"/>
                  </a:cubicBezTo>
                  <a:close/>
                </a:path>
              </a:pathLst>
            </a:custGeom>
            <a:solidFill>
              <a:srgbClr val="FDFDFB"/>
            </a:solidFill>
          </p:spPr>
          <p:txBody>
            <a:bodyPr/>
            <a:lstStyle/>
            <a:p>
              <a:endParaRPr lang="nl-NL"/>
            </a:p>
          </p:txBody>
        </p:sp>
        <p:sp>
          <p:nvSpPr>
            <p:cNvPr id="7" name="TextBox 7"/>
            <p:cNvSpPr txBox="1"/>
            <p:nvPr/>
          </p:nvSpPr>
          <p:spPr>
            <a:xfrm>
              <a:off x="0" y="0"/>
              <a:ext cx="3622950" cy="342533"/>
            </a:xfrm>
            <a:prstGeom prst="rect">
              <a:avLst/>
            </a:prstGeom>
          </p:spPr>
          <p:txBody>
            <a:bodyPr lIns="50800" tIns="50800" rIns="50800" bIns="50800" rtlCol="0" anchor="ctr"/>
            <a:lstStyle/>
            <a:p>
              <a:pPr algn="ctr">
                <a:lnSpc>
                  <a:spcPts val="2952"/>
                </a:lnSpc>
              </a:pPr>
              <a:endParaRPr/>
            </a:p>
          </p:txBody>
        </p:sp>
      </p:grpSp>
      <p:sp>
        <p:nvSpPr>
          <p:cNvPr id="8" name="TextBox 8"/>
          <p:cNvSpPr txBox="1"/>
          <p:nvPr/>
        </p:nvSpPr>
        <p:spPr>
          <a:xfrm>
            <a:off x="669356" y="451566"/>
            <a:ext cx="13469676" cy="164147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TRIUKŠMO POVEIKIS LIGONINĖS PRIEŽIŪRAI:</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
        <p:nvSpPr>
          <p:cNvPr id="9" name="TextBox 9"/>
          <p:cNvSpPr txBox="1"/>
          <p:nvPr/>
        </p:nvSpPr>
        <p:spPr>
          <a:xfrm>
            <a:off x="4885063" y="2603559"/>
            <a:ext cx="12601153" cy="6786372"/>
          </a:xfrm>
          <a:prstGeom prst="rect">
            <a:avLst/>
          </a:prstGeom>
        </p:spPr>
        <p:txBody>
          <a:bodyPr lIns="0" tIns="0" rIns="0" bIns="0" rtlCol="0" anchor="t">
            <a:spAutoFit/>
          </a:bodyPr>
          <a:lstStyle/>
          <a:p>
            <a:pPr algn="l">
              <a:lnSpc>
                <a:spcPts val="3174"/>
              </a:lnSpc>
            </a:pPr>
            <a:r>
              <a:rPr lang="en-US" sz="2300" b="1">
                <a:solidFill>
                  <a:srgbClr val="000000"/>
                </a:solidFill>
                <a:latin typeface="Montserrat Bold"/>
                <a:ea typeface="Montserrat Bold"/>
                <a:cs typeface="Montserrat Bold"/>
                <a:sym typeface="Montserrat Bold"/>
              </a:rPr>
              <a:t>Rami aplinka užtikrina geresnį miegą ir greitesnį atsigavimą</a:t>
            </a:r>
          </a:p>
          <a:p>
            <a:pPr algn="l">
              <a:lnSpc>
                <a:spcPts val="3174"/>
              </a:lnSpc>
            </a:pPr>
            <a:r>
              <a:rPr lang="en-US" sz="2300">
                <a:solidFill>
                  <a:srgbClr val="000000"/>
                </a:solidFill>
                <a:latin typeface="Montserrat"/>
                <a:ea typeface="Montserrat"/>
                <a:cs typeface="Montserrat"/>
                <a:sym typeface="Montserrat"/>
              </a:rPr>
              <a:t>Miegas yra labai svarbus paciento sveikimui. Pasaulio sveikatos organizacija (PSO) nurodo, kad norint gerai išsimiegoti, nuolatinis foninis triukšmas neturėtų viršyti 30 decibelų. Ankstesni triukšmo tyrimai pasaulio ligoninėse parodė, kad vidutinis triukšmo lygis naktį yra 60 decibelų, o dieną - 70 decibelų.</a:t>
            </a: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r>
              <a:rPr lang="en-US" sz="2300" b="1">
                <a:solidFill>
                  <a:srgbClr val="000000"/>
                </a:solidFill>
                <a:latin typeface="Montserrat Bold"/>
                <a:ea typeface="Montserrat Bold"/>
                <a:cs typeface="Montserrat Bold"/>
                <a:sym typeface="Montserrat Bold"/>
              </a:rPr>
              <a:t>Triukšmas turi įtakos našumui</a:t>
            </a:r>
          </a:p>
          <a:p>
            <a:pPr algn="l">
              <a:lnSpc>
                <a:spcPts val="3174"/>
              </a:lnSpc>
            </a:pPr>
            <a:r>
              <a:rPr lang="en-US" sz="2300">
                <a:solidFill>
                  <a:srgbClr val="000000"/>
                </a:solidFill>
                <a:latin typeface="Montserrat"/>
                <a:ea typeface="Montserrat"/>
                <a:cs typeface="Montserrat"/>
                <a:sym typeface="Montserrat"/>
              </a:rPr>
              <a:t>Yra didelis skirtumas, ar sudėtinga užduotis atliekama tylioje, ar triukšmingoje aplinkoje. Triukšmingoje aplinkoje užduotis atliekama apie 50 proc. tiksliau. Tyrimais nustatyta, kad vidutinis triukšmo lygis skubios pagalbos kambariuose ir operacinėse dažnai viršija 70 decibelų.</a:t>
            </a: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r>
              <a:rPr lang="en-US" sz="2300" b="1">
                <a:solidFill>
                  <a:srgbClr val="000000"/>
                </a:solidFill>
                <a:latin typeface="Montserrat Bold"/>
                <a:ea typeface="Montserrat Bold"/>
                <a:cs typeface="Montserrat Bold"/>
                <a:sym typeface="Montserrat Bold"/>
              </a:rPr>
              <a:t>Mažiau triukšmo - mažiau vaistų</a:t>
            </a:r>
          </a:p>
          <a:p>
            <a:pPr algn="l">
              <a:lnSpc>
                <a:spcPts val="3174"/>
              </a:lnSpc>
            </a:pPr>
            <a:r>
              <a:rPr lang="en-US" sz="2300">
                <a:solidFill>
                  <a:srgbClr val="000000"/>
                </a:solidFill>
                <a:latin typeface="Montserrat"/>
                <a:ea typeface="Montserrat"/>
                <a:cs typeface="Montserrat"/>
                <a:sym typeface="Montserrat"/>
              </a:rPr>
              <a:t>Triukšmingoje aplinkoje pacientams daugiau reikia vaistų. Kardiochirurgijos skyriuje atliktas tyrimas parodė, kad pagerinus triukšmingą aplinką 67 % sumažėjo pacientų, kuriems reikėjo beta adrenoblokatorių, skaičius.</a:t>
            </a:r>
          </a:p>
          <a:p>
            <a:pPr algn="l">
              <a:lnSpc>
                <a:spcPts val="3174"/>
              </a:lnSpc>
            </a:pPr>
            <a:endParaRPr lang="en-US" sz="2300">
              <a:solidFill>
                <a:srgbClr val="000000"/>
              </a:solidFill>
              <a:latin typeface="Montserrat"/>
              <a:ea typeface="Montserrat"/>
              <a:cs typeface="Montserrat"/>
              <a:sym typeface="Montserrat"/>
            </a:endParaRPr>
          </a:p>
        </p:txBody>
      </p:sp>
      <p:grpSp>
        <p:nvGrpSpPr>
          <p:cNvPr id="10" name="Group 10"/>
          <p:cNvGrpSpPr/>
          <p:nvPr/>
        </p:nvGrpSpPr>
        <p:grpSpPr>
          <a:xfrm>
            <a:off x="-1055849" y="7666722"/>
            <a:ext cx="3328988" cy="332898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12" name="TextBox 12"/>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grpSp>
        <p:nvGrpSpPr>
          <p:cNvPr id="13" name="Group 13"/>
          <p:cNvGrpSpPr/>
          <p:nvPr/>
        </p:nvGrpSpPr>
        <p:grpSpPr>
          <a:xfrm>
            <a:off x="1028700" y="2984584"/>
            <a:ext cx="3328988" cy="332898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15" name="TextBox 15"/>
            <p:cNvSpPr txBox="1"/>
            <p:nvPr/>
          </p:nvSpPr>
          <p:spPr>
            <a:xfrm>
              <a:off x="76200" y="76200"/>
              <a:ext cx="660400" cy="660400"/>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66828"/>
            <a:ext cx="9132178" cy="9753343"/>
            <a:chOff x="0" y="0"/>
            <a:chExt cx="2405183" cy="2568782"/>
          </a:xfrm>
        </p:grpSpPr>
        <p:sp>
          <p:nvSpPr>
            <p:cNvPr id="3" name="Freeform 3"/>
            <p:cNvSpPr/>
            <p:nvPr/>
          </p:nvSpPr>
          <p:spPr>
            <a:xfrm>
              <a:off x="0" y="0"/>
              <a:ext cx="2405183" cy="2568782"/>
            </a:xfrm>
            <a:custGeom>
              <a:avLst/>
              <a:gdLst/>
              <a:ahLst/>
              <a:cxnLst/>
              <a:rect l="l" t="t" r="r" b="b"/>
              <a:pathLst>
                <a:path w="2405183" h="2568782">
                  <a:moveTo>
                    <a:pt x="43236" y="0"/>
                  </a:moveTo>
                  <a:lnTo>
                    <a:pt x="2361947" y="0"/>
                  </a:lnTo>
                  <a:cubicBezTo>
                    <a:pt x="2385825" y="0"/>
                    <a:pt x="2405183" y="19357"/>
                    <a:pt x="2405183" y="43236"/>
                  </a:cubicBezTo>
                  <a:lnTo>
                    <a:pt x="2405183" y="2525546"/>
                  </a:lnTo>
                  <a:cubicBezTo>
                    <a:pt x="2405183" y="2549424"/>
                    <a:pt x="2385825" y="2568782"/>
                    <a:pt x="2361947" y="2568782"/>
                  </a:cubicBezTo>
                  <a:lnTo>
                    <a:pt x="43236" y="2568782"/>
                  </a:lnTo>
                  <a:cubicBezTo>
                    <a:pt x="19357" y="2568782"/>
                    <a:pt x="0" y="2549424"/>
                    <a:pt x="0" y="2525546"/>
                  </a:cubicBezTo>
                  <a:lnTo>
                    <a:pt x="0" y="43236"/>
                  </a:lnTo>
                  <a:cubicBezTo>
                    <a:pt x="0" y="19357"/>
                    <a:pt x="19357" y="0"/>
                    <a:pt x="43236" y="0"/>
                  </a:cubicBezTo>
                  <a:close/>
                </a:path>
              </a:pathLst>
            </a:custGeom>
            <a:solidFill>
              <a:srgbClr val="FDFDFB"/>
            </a:solidFill>
          </p:spPr>
          <p:txBody>
            <a:bodyPr/>
            <a:lstStyle/>
            <a:p>
              <a:endParaRPr lang="nl-NL"/>
            </a:p>
          </p:txBody>
        </p:sp>
        <p:sp>
          <p:nvSpPr>
            <p:cNvPr id="4" name="TextBox 4"/>
            <p:cNvSpPr txBox="1"/>
            <p:nvPr/>
          </p:nvSpPr>
          <p:spPr>
            <a:xfrm>
              <a:off x="0" y="0"/>
              <a:ext cx="2405183" cy="2568782"/>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10846670" y="1940557"/>
            <a:ext cx="6622510" cy="6405886"/>
          </a:xfrm>
          <a:custGeom>
            <a:avLst/>
            <a:gdLst/>
            <a:ahLst/>
            <a:cxnLst/>
            <a:rect l="l" t="t" r="r" b="b"/>
            <a:pathLst>
              <a:path w="6622510" h="6405886">
                <a:moveTo>
                  <a:pt x="0" y="0"/>
                </a:moveTo>
                <a:lnTo>
                  <a:pt x="6622510" y="0"/>
                </a:lnTo>
                <a:lnTo>
                  <a:pt x="6622510" y="6405886"/>
                </a:lnTo>
                <a:lnTo>
                  <a:pt x="0" y="6405886"/>
                </a:lnTo>
                <a:lnTo>
                  <a:pt x="0" y="0"/>
                </a:lnTo>
                <a:close/>
              </a:path>
            </a:pathLst>
          </a:custGeom>
          <a:blipFill>
            <a:blip r:embed="rId2"/>
            <a:stretch>
              <a:fillRect/>
            </a:stretch>
          </a:blipFill>
        </p:spPr>
        <p:txBody>
          <a:bodyPr/>
          <a:lstStyle/>
          <a:p>
            <a:endParaRPr lang="nl-NL"/>
          </a:p>
        </p:txBody>
      </p:sp>
      <p:sp>
        <p:nvSpPr>
          <p:cNvPr id="6" name="TextBox 6"/>
          <p:cNvSpPr txBox="1"/>
          <p:nvPr/>
        </p:nvSpPr>
        <p:spPr>
          <a:xfrm>
            <a:off x="1945643" y="600203"/>
            <a:ext cx="6024884" cy="164147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GARSO APLINKA:</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
        <p:nvSpPr>
          <p:cNvPr id="7" name="TextBox 7"/>
          <p:cNvSpPr txBox="1"/>
          <p:nvPr/>
        </p:nvSpPr>
        <p:spPr>
          <a:xfrm>
            <a:off x="1945643" y="1654936"/>
            <a:ext cx="7642999" cy="8784336"/>
          </a:xfrm>
          <a:prstGeom prst="rect">
            <a:avLst/>
          </a:prstGeom>
        </p:spPr>
        <p:txBody>
          <a:bodyPr lIns="0" tIns="0" rIns="0" bIns="0" rtlCol="0" anchor="t">
            <a:spAutoFit/>
          </a:bodyPr>
          <a:lstStyle/>
          <a:p>
            <a:pPr algn="l">
              <a:lnSpc>
                <a:spcPts val="3311"/>
              </a:lnSpc>
            </a:pPr>
            <a:r>
              <a:rPr lang="en-US" sz="2400" b="1">
                <a:solidFill>
                  <a:srgbClr val="000000"/>
                </a:solidFill>
                <a:latin typeface="Montserrat Bold"/>
                <a:ea typeface="Montserrat Bold"/>
                <a:cs typeface="Montserrat Bold"/>
                <a:sym typeface="Montserrat Bold"/>
              </a:rPr>
              <a:t>Klausos praradimas blogina gyvenimo kokybę</a:t>
            </a:r>
          </a:p>
          <a:p>
            <a:pPr algn="l">
              <a:lnSpc>
                <a:spcPts val="3311"/>
              </a:lnSpc>
            </a:pPr>
            <a:r>
              <a:rPr lang="en-US" sz="2400">
                <a:solidFill>
                  <a:srgbClr val="000000"/>
                </a:solidFill>
                <a:latin typeface="Montserrat"/>
                <a:ea typeface="Montserrat"/>
                <a:cs typeface="Montserrat"/>
                <a:sym typeface="Montserrat"/>
              </a:rPr>
              <a:t>Su amžiumi susijęs klausos praradimas (presbyacusis) pasireiškia maždaug 37 % 61-70 metų amžiaus žmonių, 60 % 71-80 metų amžiaus žmonių ir beveik 90 % vyresnių nei 90 metų amžiaus žmonių. </a:t>
            </a:r>
          </a:p>
          <a:p>
            <a:pPr algn="l">
              <a:lnSpc>
                <a:spcPts val="3311"/>
              </a:lnSpc>
            </a:pPr>
            <a:r>
              <a:rPr lang="en-US" sz="2400">
                <a:solidFill>
                  <a:srgbClr val="000000"/>
                </a:solidFill>
                <a:latin typeface="Montserrat"/>
                <a:ea typeface="Montserrat"/>
                <a:cs typeface="Montserrat"/>
                <a:sym typeface="Montserrat"/>
              </a:rPr>
              <a:t>Dažnai kylančios bendravimo problemos ir nesusipratimai sukelia uždarumą, nepasitikėjimą savimi ir depresiją. Sutrikusi klausa taip pat turi įtakos orientacijai patalpoje ir didina kritimo riziką.</a:t>
            </a:r>
          </a:p>
          <a:p>
            <a:pPr algn="l">
              <a:lnSpc>
                <a:spcPts val="3311"/>
              </a:lnSpc>
            </a:pPr>
            <a:endParaRPr lang="en-US" sz="2400">
              <a:solidFill>
                <a:srgbClr val="000000"/>
              </a:solidFill>
              <a:latin typeface="Montserrat"/>
              <a:ea typeface="Montserrat"/>
              <a:cs typeface="Montserrat"/>
              <a:sym typeface="Montserrat"/>
            </a:endParaRPr>
          </a:p>
          <a:p>
            <a:pPr algn="l">
              <a:lnSpc>
                <a:spcPts val="3311"/>
              </a:lnSpc>
            </a:pPr>
            <a:r>
              <a:rPr lang="en-US" sz="2400" b="1">
                <a:solidFill>
                  <a:srgbClr val="000000"/>
                </a:solidFill>
                <a:latin typeface="Montserrat Bold"/>
                <a:ea typeface="Montserrat Bold"/>
                <a:cs typeface="Montserrat Bold"/>
                <a:sym typeface="Montserrat Bold"/>
              </a:rPr>
              <a:t>Garsas veikia mus visus, bet kai kuriuos labiau nei kitus.</a:t>
            </a:r>
          </a:p>
          <a:p>
            <a:pPr algn="l">
              <a:lnSpc>
                <a:spcPts val="3311"/>
              </a:lnSpc>
            </a:pPr>
            <a:r>
              <a:rPr lang="en-US" sz="2400">
                <a:solidFill>
                  <a:srgbClr val="000000"/>
                </a:solidFill>
                <a:latin typeface="Montserrat"/>
                <a:ea typeface="Montserrat"/>
                <a:cs typeface="Montserrat"/>
                <a:sym typeface="Montserrat"/>
              </a:rPr>
              <a:t>Labiausiai pažįstama reakcija į nepageidaujamą triukšmą yra susierzinimas. </a:t>
            </a:r>
          </a:p>
          <a:p>
            <a:pPr algn="l">
              <a:lnSpc>
                <a:spcPts val="3311"/>
              </a:lnSpc>
            </a:pPr>
            <a:r>
              <a:rPr lang="en-US" sz="2400">
                <a:solidFill>
                  <a:srgbClr val="000000"/>
                </a:solidFill>
                <a:latin typeface="Montserrat"/>
                <a:ea typeface="Montserrat"/>
                <a:cs typeface="Montserrat"/>
                <a:sym typeface="Montserrat"/>
              </a:rPr>
              <a:t>Žmonės, kurių pažintiniai gebėjimai prastėja, gali nesugebėti atskirti daugelio nemalonių garsų, o tai gali juos suklaidinti ir net sukelti nerimą.</a:t>
            </a:r>
          </a:p>
          <a:p>
            <a:pPr algn="l">
              <a:lnSpc>
                <a:spcPts val="3311"/>
              </a:lnSpc>
            </a:pPr>
            <a:endParaRPr lang="en-US" sz="2400">
              <a:solidFill>
                <a:srgbClr val="000000"/>
              </a:solidFill>
              <a:latin typeface="Montserrat"/>
              <a:ea typeface="Montserrat"/>
              <a:cs typeface="Montserrat"/>
              <a:sym typeface="Montserrat"/>
            </a:endParaRPr>
          </a:p>
          <a:p>
            <a:pPr algn="l">
              <a:lnSpc>
                <a:spcPts val="3311"/>
              </a:lnSpc>
            </a:pPr>
            <a:endParaRPr lang="en-US" sz="2400">
              <a:solidFill>
                <a:srgbClr val="000000"/>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rot="3278186">
            <a:off x="12228817" y="2668010"/>
            <a:ext cx="6737879" cy="14362035"/>
            <a:chOff x="0" y="0"/>
            <a:chExt cx="1774585" cy="3782593"/>
          </a:xfrm>
        </p:grpSpPr>
        <p:sp>
          <p:nvSpPr>
            <p:cNvPr id="3" name="Freeform 3"/>
            <p:cNvSpPr/>
            <p:nvPr/>
          </p:nvSpPr>
          <p:spPr>
            <a:xfrm>
              <a:off x="0" y="0"/>
              <a:ext cx="1774585" cy="3782594"/>
            </a:xfrm>
            <a:custGeom>
              <a:avLst/>
              <a:gdLst/>
              <a:ahLst/>
              <a:cxnLst/>
              <a:rect l="l" t="t" r="r" b="b"/>
              <a:pathLst>
                <a:path w="1774585" h="3782594">
                  <a:moveTo>
                    <a:pt x="0" y="0"/>
                  </a:moveTo>
                  <a:lnTo>
                    <a:pt x="1774585" y="0"/>
                  </a:lnTo>
                  <a:lnTo>
                    <a:pt x="1774585" y="3782594"/>
                  </a:lnTo>
                  <a:lnTo>
                    <a:pt x="0" y="3782594"/>
                  </a:lnTo>
                  <a:close/>
                </a:path>
              </a:pathLst>
            </a:custGeom>
            <a:solidFill>
              <a:srgbClr val="E48D7E"/>
            </a:solidFill>
          </p:spPr>
          <p:txBody>
            <a:bodyPr/>
            <a:lstStyle/>
            <a:p>
              <a:endParaRPr lang="nl-NL"/>
            </a:p>
          </p:txBody>
        </p:sp>
        <p:sp>
          <p:nvSpPr>
            <p:cNvPr id="4" name="TextBox 4"/>
            <p:cNvSpPr txBox="1"/>
            <p:nvPr/>
          </p:nvSpPr>
          <p:spPr>
            <a:xfrm>
              <a:off x="0" y="-38100"/>
              <a:ext cx="1774585" cy="382069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1009877" y="232903"/>
            <a:ext cx="4180027" cy="8318461"/>
          </a:xfrm>
          <a:custGeom>
            <a:avLst/>
            <a:gdLst/>
            <a:ahLst/>
            <a:cxnLst/>
            <a:rect l="l" t="t" r="r" b="b"/>
            <a:pathLst>
              <a:path w="4180027" h="8318461">
                <a:moveTo>
                  <a:pt x="0" y="0"/>
                </a:moveTo>
                <a:lnTo>
                  <a:pt x="4180026" y="0"/>
                </a:lnTo>
                <a:lnTo>
                  <a:pt x="4180026" y="8318461"/>
                </a:lnTo>
                <a:lnTo>
                  <a:pt x="0" y="83184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a:off x="2817446" y="1795928"/>
            <a:ext cx="3167122" cy="4615115"/>
          </a:xfrm>
          <a:custGeom>
            <a:avLst/>
            <a:gdLst/>
            <a:ahLst/>
            <a:cxnLst/>
            <a:rect l="l" t="t" r="r" b="b"/>
            <a:pathLst>
              <a:path w="3167122" h="4615115">
                <a:moveTo>
                  <a:pt x="0" y="0"/>
                </a:moveTo>
                <a:lnTo>
                  <a:pt x="3167123" y="0"/>
                </a:lnTo>
                <a:lnTo>
                  <a:pt x="3167123" y="4615114"/>
                </a:lnTo>
                <a:lnTo>
                  <a:pt x="0" y="4615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grpSp>
        <p:nvGrpSpPr>
          <p:cNvPr id="7" name="Group 7"/>
          <p:cNvGrpSpPr/>
          <p:nvPr/>
        </p:nvGrpSpPr>
        <p:grpSpPr>
          <a:xfrm>
            <a:off x="669356" y="5573120"/>
            <a:ext cx="16949288" cy="4171314"/>
            <a:chOff x="0" y="0"/>
            <a:chExt cx="4464010" cy="1098618"/>
          </a:xfrm>
        </p:grpSpPr>
        <p:sp>
          <p:nvSpPr>
            <p:cNvPr id="8" name="Freeform 8"/>
            <p:cNvSpPr/>
            <p:nvPr/>
          </p:nvSpPr>
          <p:spPr>
            <a:xfrm>
              <a:off x="0" y="0"/>
              <a:ext cx="4464010" cy="1098618"/>
            </a:xfrm>
            <a:custGeom>
              <a:avLst/>
              <a:gdLst/>
              <a:ahLst/>
              <a:cxnLst/>
              <a:rect l="l" t="t" r="r" b="b"/>
              <a:pathLst>
                <a:path w="4464010" h="1098618">
                  <a:moveTo>
                    <a:pt x="23295" y="0"/>
                  </a:moveTo>
                  <a:lnTo>
                    <a:pt x="4440715" y="0"/>
                  </a:lnTo>
                  <a:cubicBezTo>
                    <a:pt x="4446893" y="0"/>
                    <a:pt x="4452819" y="2454"/>
                    <a:pt x="4457187" y="6823"/>
                  </a:cubicBezTo>
                  <a:cubicBezTo>
                    <a:pt x="4461556" y="11192"/>
                    <a:pt x="4464010" y="17117"/>
                    <a:pt x="4464010" y="23295"/>
                  </a:cubicBezTo>
                  <a:lnTo>
                    <a:pt x="4464010" y="1075322"/>
                  </a:lnTo>
                  <a:cubicBezTo>
                    <a:pt x="4464010" y="1081501"/>
                    <a:pt x="4461556" y="1087426"/>
                    <a:pt x="4457187" y="1091795"/>
                  </a:cubicBezTo>
                  <a:cubicBezTo>
                    <a:pt x="4452819" y="1096163"/>
                    <a:pt x="4446893" y="1098618"/>
                    <a:pt x="4440715" y="1098618"/>
                  </a:cubicBezTo>
                  <a:lnTo>
                    <a:pt x="23295" y="1098618"/>
                  </a:lnTo>
                  <a:cubicBezTo>
                    <a:pt x="10430" y="1098618"/>
                    <a:pt x="0" y="1088188"/>
                    <a:pt x="0" y="1075322"/>
                  </a:cubicBezTo>
                  <a:lnTo>
                    <a:pt x="0" y="23295"/>
                  </a:lnTo>
                  <a:cubicBezTo>
                    <a:pt x="0" y="10430"/>
                    <a:pt x="10430" y="0"/>
                    <a:pt x="23295" y="0"/>
                  </a:cubicBezTo>
                  <a:close/>
                </a:path>
              </a:pathLst>
            </a:custGeom>
            <a:solidFill>
              <a:srgbClr val="FDFDFB"/>
            </a:solidFill>
          </p:spPr>
          <p:txBody>
            <a:bodyPr/>
            <a:lstStyle/>
            <a:p>
              <a:endParaRPr lang="nl-NL"/>
            </a:p>
          </p:txBody>
        </p:sp>
        <p:sp>
          <p:nvSpPr>
            <p:cNvPr id="9" name="TextBox 9"/>
            <p:cNvSpPr txBox="1"/>
            <p:nvPr/>
          </p:nvSpPr>
          <p:spPr>
            <a:xfrm>
              <a:off x="0" y="0"/>
              <a:ext cx="4464010" cy="1098618"/>
            </a:xfrm>
            <a:prstGeom prst="rect">
              <a:avLst/>
            </a:prstGeom>
          </p:spPr>
          <p:txBody>
            <a:bodyPr lIns="50800" tIns="50800" rIns="50800" bIns="50800" rtlCol="0" anchor="ctr"/>
            <a:lstStyle/>
            <a:p>
              <a:pPr algn="ctr">
                <a:lnSpc>
                  <a:spcPts val="2952"/>
                </a:lnSpc>
              </a:pPr>
              <a:endParaRPr/>
            </a:p>
          </p:txBody>
        </p:sp>
      </p:grpSp>
      <p:sp>
        <p:nvSpPr>
          <p:cNvPr id="10" name="TextBox 10"/>
          <p:cNvSpPr txBox="1"/>
          <p:nvPr/>
        </p:nvSpPr>
        <p:spPr>
          <a:xfrm>
            <a:off x="1124839" y="6182319"/>
            <a:ext cx="16038323" cy="3585972"/>
          </a:xfrm>
          <a:prstGeom prst="rect">
            <a:avLst/>
          </a:prstGeom>
        </p:spPr>
        <p:txBody>
          <a:bodyPr lIns="0" tIns="0" rIns="0" bIns="0" rtlCol="0" anchor="t">
            <a:spAutoFit/>
          </a:bodyPr>
          <a:lstStyle/>
          <a:p>
            <a:pPr algn="l">
              <a:lnSpc>
                <a:spcPts val="3174"/>
              </a:lnSpc>
            </a:pPr>
            <a:r>
              <a:rPr lang="en-US" sz="2300" b="1">
                <a:solidFill>
                  <a:srgbClr val="000000"/>
                </a:solidFill>
                <a:latin typeface="Montserrat Bold"/>
                <a:ea typeface="Montserrat Bold"/>
                <a:cs typeface="Montserrat Bold"/>
                <a:sym typeface="Montserrat Bold"/>
              </a:rPr>
              <a:t>Priežiūros suvokimas</a:t>
            </a:r>
          </a:p>
          <a:p>
            <a:pPr algn="l">
              <a:lnSpc>
                <a:spcPts val="3174"/>
              </a:lnSpc>
            </a:pPr>
            <a:r>
              <a:rPr lang="en-US" sz="2300">
                <a:solidFill>
                  <a:srgbClr val="000000"/>
                </a:solidFill>
                <a:latin typeface="Montserrat"/>
                <a:ea typeface="Montserrat"/>
                <a:cs typeface="Montserrat"/>
                <a:sym typeface="Montserrat"/>
              </a:rPr>
              <a:t>Tiek geros, tiek blogos akustinės aplinkos pacientai teigiamai vertino geros akustinės aplinkos sveikatos priežiūros darbuotojus.</a:t>
            </a: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r>
              <a:rPr lang="en-US" sz="2300" b="1">
                <a:solidFill>
                  <a:srgbClr val="000000"/>
                </a:solidFill>
                <a:latin typeface="Montserrat Bold"/>
                <a:ea typeface="Montserrat Bold"/>
                <a:cs typeface="Montserrat Bold"/>
                <a:sym typeface="Montserrat Bold"/>
              </a:rPr>
              <a:t>Mažiau triukšmo - mažiau streso</a:t>
            </a:r>
          </a:p>
          <a:p>
            <a:pPr algn="l">
              <a:lnSpc>
                <a:spcPts val="3174"/>
              </a:lnSpc>
            </a:pPr>
            <a:r>
              <a:rPr lang="en-US" sz="2300">
                <a:solidFill>
                  <a:srgbClr val="000000"/>
                </a:solidFill>
                <a:latin typeface="Montserrat"/>
                <a:ea typeface="Montserrat"/>
                <a:cs typeface="Montserrat"/>
                <a:sym typeface="Montserrat"/>
              </a:rPr>
              <a:t>Atlikus streso hormonų tyrimą paaiškėjo, kad adrenalino kiekis padidėja 43 proc. jau po trijų valandų, kai veikiamas mažo intensyvumo triukšmo, palyginti su tylia aplinka.</a:t>
            </a: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endParaRPr lang="en-US" sz="2300">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627</Words>
  <Application>Microsoft Office PowerPoint</Application>
  <PresentationFormat>Aangepast</PresentationFormat>
  <Paragraphs>69</Paragraphs>
  <Slides>14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Montserrat Bold</vt:lpstr>
      <vt:lpstr>Arial</vt:lpstr>
      <vt:lpstr>Calibri</vt:lpstr>
      <vt:lpstr>Montserrat</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 DaDOM les 3 Geluidsomgeving</dc:title>
  <dc:creator>Julia Teeninga</dc:creator>
  <cp:lastModifiedBy>Julia Teeninga</cp:lastModifiedBy>
  <cp:revision>2</cp:revision>
  <dcterms:created xsi:type="dcterms:W3CDTF">2006-08-16T00:00:00Z</dcterms:created>
  <dcterms:modified xsi:type="dcterms:W3CDTF">2024-11-07T12:44:03Z</dcterms:modified>
  <dc:identifier>DAGVnIuYI4A</dc:identifier>
</cp:coreProperties>
</file>