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ontserrat" panose="00000500000000000000" pitchFamily="2" charset="0"/>
      <p:regular r:id="rId11"/>
      <p:bold r:id="rId12"/>
    </p:embeddedFont>
    <p:embeddedFont>
      <p:font typeface="Montserrat Bold" panose="00000800000000000000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84" y="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LMRaHBRTco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7237" y="7371055"/>
            <a:ext cx="2214562" cy="22145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6025" y="5149349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60001" y="571353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79276" y="8478337"/>
            <a:ext cx="4350945" cy="1559927"/>
            <a:chOff x="0" y="0"/>
            <a:chExt cx="1559280" cy="5590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9280" cy="559042"/>
            </a:xfrm>
            <a:custGeom>
              <a:avLst/>
              <a:gdLst/>
              <a:ahLst/>
              <a:cxnLst/>
              <a:rect l="l" t="t" r="r" b="b"/>
              <a:pathLst>
                <a:path w="1559280" h="559042">
                  <a:moveTo>
                    <a:pt x="65837" y="0"/>
                  </a:moveTo>
                  <a:lnTo>
                    <a:pt x="1493444" y="0"/>
                  </a:lnTo>
                  <a:cubicBezTo>
                    <a:pt x="1529804" y="0"/>
                    <a:pt x="1559280" y="29476"/>
                    <a:pt x="1559280" y="65837"/>
                  </a:cubicBezTo>
                  <a:lnTo>
                    <a:pt x="1559280" y="493206"/>
                  </a:lnTo>
                  <a:cubicBezTo>
                    <a:pt x="1559280" y="529566"/>
                    <a:pt x="1529804" y="559042"/>
                    <a:pt x="1493444" y="559042"/>
                  </a:cubicBezTo>
                  <a:lnTo>
                    <a:pt x="65837" y="559042"/>
                  </a:lnTo>
                  <a:cubicBezTo>
                    <a:pt x="29476" y="559042"/>
                    <a:pt x="0" y="529566"/>
                    <a:pt x="0" y="493206"/>
                  </a:cubicBezTo>
                  <a:lnTo>
                    <a:pt x="0" y="65837"/>
                  </a:lnTo>
                  <a:cubicBezTo>
                    <a:pt x="0" y="29476"/>
                    <a:pt x="29476" y="0"/>
                    <a:pt x="6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559280" cy="578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20354" y="1694722"/>
            <a:ext cx="9458922" cy="5357072"/>
            <a:chOff x="0" y="0"/>
            <a:chExt cx="3389864" cy="19198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389864" cy="1919854"/>
            </a:xfrm>
            <a:custGeom>
              <a:avLst/>
              <a:gdLst/>
              <a:ahLst/>
              <a:cxnLst/>
              <a:rect l="l" t="t" r="r" b="b"/>
              <a:pathLst>
                <a:path w="3389864" h="1919854">
                  <a:moveTo>
                    <a:pt x="30284" y="0"/>
                  </a:moveTo>
                  <a:lnTo>
                    <a:pt x="3359581" y="0"/>
                  </a:lnTo>
                  <a:cubicBezTo>
                    <a:pt x="3367612" y="0"/>
                    <a:pt x="3375315" y="3191"/>
                    <a:pt x="3380994" y="8870"/>
                  </a:cubicBezTo>
                  <a:cubicBezTo>
                    <a:pt x="3386674" y="14549"/>
                    <a:pt x="3389864" y="22252"/>
                    <a:pt x="3389864" y="30284"/>
                  </a:cubicBezTo>
                  <a:lnTo>
                    <a:pt x="3389864" y="1889570"/>
                  </a:lnTo>
                  <a:cubicBezTo>
                    <a:pt x="3389864" y="1897602"/>
                    <a:pt x="3386674" y="1905305"/>
                    <a:pt x="3380994" y="1910984"/>
                  </a:cubicBezTo>
                  <a:cubicBezTo>
                    <a:pt x="3375315" y="1916663"/>
                    <a:pt x="3367612" y="1919854"/>
                    <a:pt x="3359581" y="1919854"/>
                  </a:cubicBezTo>
                  <a:lnTo>
                    <a:pt x="30284" y="1919854"/>
                  </a:lnTo>
                  <a:cubicBezTo>
                    <a:pt x="22252" y="1919854"/>
                    <a:pt x="14549" y="1916663"/>
                    <a:pt x="8870" y="1910984"/>
                  </a:cubicBezTo>
                  <a:cubicBezTo>
                    <a:pt x="3191" y="1905305"/>
                    <a:pt x="0" y="1897602"/>
                    <a:pt x="0" y="1889570"/>
                  </a:cubicBezTo>
                  <a:lnTo>
                    <a:pt x="0" y="30284"/>
                  </a:lnTo>
                  <a:cubicBezTo>
                    <a:pt x="0" y="22252"/>
                    <a:pt x="3191" y="14549"/>
                    <a:pt x="8870" y="8870"/>
                  </a:cubicBezTo>
                  <a:cubicBezTo>
                    <a:pt x="14549" y="3191"/>
                    <a:pt x="22252" y="0"/>
                    <a:pt x="3028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3389864" cy="1938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619560" y="4373258"/>
            <a:ext cx="2577696" cy="2142727"/>
          </a:xfrm>
          <a:custGeom>
            <a:avLst/>
            <a:gdLst/>
            <a:ahLst/>
            <a:cxnLst/>
            <a:rect l="l" t="t" r="r" b="b"/>
            <a:pathLst>
              <a:path w="2577696" h="2142727">
                <a:moveTo>
                  <a:pt x="0" y="0"/>
                </a:moveTo>
                <a:lnTo>
                  <a:pt x="2577697" y="0"/>
                </a:lnTo>
                <a:lnTo>
                  <a:pt x="2577697" y="2142727"/>
                </a:lnTo>
                <a:lnTo>
                  <a:pt x="0" y="214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8" name="Group 18"/>
          <p:cNvGrpSpPr/>
          <p:nvPr/>
        </p:nvGrpSpPr>
        <p:grpSpPr>
          <a:xfrm>
            <a:off x="223793" y="8478337"/>
            <a:ext cx="7993122" cy="1582065"/>
            <a:chOff x="0" y="0"/>
            <a:chExt cx="2864555" cy="5669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64555" cy="566976"/>
            </a:xfrm>
            <a:custGeom>
              <a:avLst/>
              <a:gdLst/>
              <a:ahLst/>
              <a:cxnLst/>
              <a:rect l="l" t="t" r="r" b="b"/>
              <a:pathLst>
                <a:path w="2864555" h="566976">
                  <a:moveTo>
                    <a:pt x="35837" y="0"/>
                  </a:moveTo>
                  <a:lnTo>
                    <a:pt x="2828717" y="0"/>
                  </a:lnTo>
                  <a:cubicBezTo>
                    <a:pt x="2838222" y="0"/>
                    <a:pt x="2847337" y="3776"/>
                    <a:pt x="2854058" y="10496"/>
                  </a:cubicBezTo>
                  <a:cubicBezTo>
                    <a:pt x="2860779" y="17217"/>
                    <a:pt x="2864555" y="26333"/>
                    <a:pt x="2864555" y="35837"/>
                  </a:cubicBezTo>
                  <a:lnTo>
                    <a:pt x="2864555" y="531139"/>
                  </a:lnTo>
                  <a:cubicBezTo>
                    <a:pt x="2864555" y="550931"/>
                    <a:pt x="2848510" y="566976"/>
                    <a:pt x="2828717" y="566976"/>
                  </a:cubicBezTo>
                  <a:lnTo>
                    <a:pt x="35837" y="566976"/>
                  </a:lnTo>
                  <a:cubicBezTo>
                    <a:pt x="16045" y="566976"/>
                    <a:pt x="0" y="550931"/>
                    <a:pt x="0" y="531139"/>
                  </a:cubicBezTo>
                  <a:lnTo>
                    <a:pt x="0" y="35837"/>
                  </a:lnTo>
                  <a:cubicBezTo>
                    <a:pt x="0" y="16045"/>
                    <a:pt x="16045" y="0"/>
                    <a:pt x="3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2864555" cy="586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114518" y="8917103"/>
            <a:ext cx="3494485" cy="803731"/>
          </a:xfrm>
          <a:custGeom>
            <a:avLst/>
            <a:gdLst/>
            <a:ahLst/>
            <a:cxnLst/>
            <a:rect l="l" t="t" r="r" b="b"/>
            <a:pathLst>
              <a:path w="3494485" h="803731">
                <a:moveTo>
                  <a:pt x="0" y="0"/>
                </a:moveTo>
                <a:lnTo>
                  <a:pt x="3494484" y="0"/>
                </a:lnTo>
                <a:lnTo>
                  <a:pt x="3494484" y="803731"/>
                </a:lnTo>
                <a:lnTo>
                  <a:pt x="0" y="8037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Box 22"/>
          <p:cNvSpPr txBox="1"/>
          <p:nvPr/>
        </p:nvSpPr>
        <p:spPr>
          <a:xfrm>
            <a:off x="3303646" y="2347363"/>
            <a:ext cx="1120952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AA1C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 PAMOKA</a:t>
            </a:r>
          </a:p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E9AC60"/>
                </a:solidFill>
                <a:latin typeface="Montserrat"/>
                <a:ea typeface="Montserrat"/>
                <a:cs typeface="Montserrat"/>
                <a:sym typeface="Montserrat"/>
              </a:rPr>
              <a:t>Muzika globos įstaigose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4073" y="8484489"/>
            <a:ext cx="7232414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endParaRPr/>
          </a:p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AA1C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 pamoka - Muzikos naudojimas</a:t>
            </a:r>
          </a:p>
          <a:p>
            <a:pPr algn="l">
              <a:lnSpc>
                <a:spcPts val="3240"/>
              </a:lnSpc>
            </a:pPr>
            <a:endParaRPr lang="en-US" sz="3000" b="1">
              <a:solidFill>
                <a:srgbClr val="AA1C2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77812" y="-957536"/>
            <a:ext cx="13110188" cy="9504887"/>
          </a:xfrm>
          <a:custGeom>
            <a:avLst/>
            <a:gdLst/>
            <a:ahLst/>
            <a:cxnLst/>
            <a:rect l="l" t="t" r="r" b="b"/>
            <a:pathLst>
              <a:path w="13110188" h="9504887">
                <a:moveTo>
                  <a:pt x="0" y="0"/>
                </a:moveTo>
                <a:lnTo>
                  <a:pt x="13110188" y="0"/>
                </a:lnTo>
                <a:lnTo>
                  <a:pt x="13110188" y="9504887"/>
                </a:lnTo>
                <a:lnTo>
                  <a:pt x="0" y="9504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07122" y="1028700"/>
            <a:ext cx="8620259" cy="2766208"/>
            <a:chOff x="0" y="0"/>
            <a:chExt cx="2270356" cy="7285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70356" cy="728549"/>
            </a:xfrm>
            <a:custGeom>
              <a:avLst/>
              <a:gdLst/>
              <a:ahLst/>
              <a:cxnLst/>
              <a:rect l="l" t="t" r="r" b="b"/>
              <a:pathLst>
                <a:path w="2270356" h="728549">
                  <a:moveTo>
                    <a:pt x="45803" y="0"/>
                  </a:moveTo>
                  <a:lnTo>
                    <a:pt x="2224553" y="0"/>
                  </a:lnTo>
                  <a:cubicBezTo>
                    <a:pt x="2236700" y="0"/>
                    <a:pt x="2248351" y="4826"/>
                    <a:pt x="2256941" y="13416"/>
                  </a:cubicBezTo>
                  <a:cubicBezTo>
                    <a:pt x="2265531" y="22005"/>
                    <a:pt x="2270356" y="33656"/>
                    <a:pt x="2270356" y="45803"/>
                  </a:cubicBezTo>
                  <a:lnTo>
                    <a:pt x="2270356" y="682745"/>
                  </a:lnTo>
                  <a:cubicBezTo>
                    <a:pt x="2270356" y="708042"/>
                    <a:pt x="2249849" y="728549"/>
                    <a:pt x="2224553" y="728549"/>
                  </a:cubicBezTo>
                  <a:lnTo>
                    <a:pt x="45803" y="728549"/>
                  </a:lnTo>
                  <a:cubicBezTo>
                    <a:pt x="20507" y="728549"/>
                    <a:pt x="0" y="708042"/>
                    <a:pt x="0" y="682745"/>
                  </a:cubicBezTo>
                  <a:lnTo>
                    <a:pt x="0" y="45803"/>
                  </a:lnTo>
                  <a:cubicBezTo>
                    <a:pt x="0" y="20507"/>
                    <a:pt x="20507" y="0"/>
                    <a:pt x="4580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270356" cy="728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60820" y="1296182"/>
            <a:ext cx="7312864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ĮVERTINTI ANKSTESNĘ PAMOKĄ: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57239" y="3142445"/>
            <a:ext cx="7970142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Garso aplinka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888576" y="3794908"/>
            <a:ext cx="8399424" cy="6299568"/>
          </a:xfrm>
          <a:custGeom>
            <a:avLst/>
            <a:gdLst/>
            <a:ahLst/>
            <a:cxnLst/>
            <a:rect l="l" t="t" r="r" b="b"/>
            <a:pathLst>
              <a:path w="8399424" h="6299568">
                <a:moveTo>
                  <a:pt x="0" y="0"/>
                </a:moveTo>
                <a:lnTo>
                  <a:pt x="8399424" y="0"/>
                </a:lnTo>
                <a:lnTo>
                  <a:pt x="8399424" y="6299567"/>
                </a:lnTo>
                <a:lnTo>
                  <a:pt x="0" y="6299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4944" y="-951891"/>
            <a:ext cx="4314825" cy="43148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80556" y="7666722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37588" y="2969396"/>
            <a:ext cx="15023498" cy="6737709"/>
            <a:chOff x="0" y="0"/>
            <a:chExt cx="3956806" cy="17745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56806" cy="1774541"/>
            </a:xfrm>
            <a:custGeom>
              <a:avLst/>
              <a:gdLst/>
              <a:ahLst/>
              <a:cxnLst/>
              <a:rect l="l" t="t" r="r" b="b"/>
              <a:pathLst>
                <a:path w="3956806" h="1774541">
                  <a:moveTo>
                    <a:pt x="26281" y="0"/>
                  </a:moveTo>
                  <a:lnTo>
                    <a:pt x="3930525" y="0"/>
                  </a:lnTo>
                  <a:cubicBezTo>
                    <a:pt x="3945039" y="0"/>
                    <a:pt x="3956806" y="11767"/>
                    <a:pt x="3956806" y="26281"/>
                  </a:cubicBezTo>
                  <a:lnTo>
                    <a:pt x="3956806" y="1748259"/>
                  </a:lnTo>
                  <a:cubicBezTo>
                    <a:pt x="3956806" y="1762774"/>
                    <a:pt x="3945039" y="1774541"/>
                    <a:pt x="3930525" y="1774541"/>
                  </a:cubicBezTo>
                  <a:lnTo>
                    <a:pt x="26281" y="1774541"/>
                  </a:lnTo>
                  <a:cubicBezTo>
                    <a:pt x="11767" y="1774541"/>
                    <a:pt x="0" y="1762774"/>
                    <a:pt x="0" y="1748259"/>
                  </a:cubicBezTo>
                  <a:lnTo>
                    <a:pt x="0" y="26281"/>
                  </a:lnTo>
                  <a:cubicBezTo>
                    <a:pt x="0" y="11767"/>
                    <a:pt x="11767" y="0"/>
                    <a:pt x="26281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956806" cy="1774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9356" y="726047"/>
            <a:ext cx="14072792" cy="1949782"/>
            <a:chOff x="0" y="0"/>
            <a:chExt cx="3706414" cy="5135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06414" cy="513523"/>
            </a:xfrm>
            <a:custGeom>
              <a:avLst/>
              <a:gdLst/>
              <a:ahLst/>
              <a:cxnLst/>
              <a:rect l="l" t="t" r="r" b="b"/>
              <a:pathLst>
                <a:path w="3706414" h="513523">
                  <a:moveTo>
                    <a:pt x="28057" y="0"/>
                  </a:moveTo>
                  <a:lnTo>
                    <a:pt x="3678357" y="0"/>
                  </a:lnTo>
                  <a:cubicBezTo>
                    <a:pt x="3693852" y="0"/>
                    <a:pt x="3706414" y="12561"/>
                    <a:pt x="3706414" y="28057"/>
                  </a:cubicBezTo>
                  <a:lnTo>
                    <a:pt x="3706414" y="485466"/>
                  </a:lnTo>
                  <a:cubicBezTo>
                    <a:pt x="3706414" y="500961"/>
                    <a:pt x="3693852" y="513523"/>
                    <a:pt x="3678357" y="513523"/>
                  </a:cubicBezTo>
                  <a:lnTo>
                    <a:pt x="28057" y="513523"/>
                  </a:lnTo>
                  <a:cubicBezTo>
                    <a:pt x="12561" y="513523"/>
                    <a:pt x="0" y="500961"/>
                    <a:pt x="0" y="485466"/>
                  </a:cubicBezTo>
                  <a:lnTo>
                    <a:pt x="0" y="28057"/>
                  </a:lnTo>
                  <a:cubicBezTo>
                    <a:pt x="0" y="12561"/>
                    <a:pt x="12561" y="0"/>
                    <a:pt x="2805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706414" cy="513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32469" y="847725"/>
            <a:ext cx="11883822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REFLEKSIJA 1 ATVEJO ANALIZĖ PONIA JANSONIENĖ </a:t>
            </a:r>
          </a:p>
          <a:p>
            <a:pPr marL="0" lvl="0" indent="0" algn="ctr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48137" y="3320782"/>
            <a:ext cx="14331926" cy="653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Ponia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Jansonienė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sėdi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prie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bendro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valgomojo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stalo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Ji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yra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labai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nerami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nenori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valgyti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Poniai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Jansen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prieš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5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metus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buvo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diagnozuota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Alzheimerio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liga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o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slaugos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namuose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ji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gyvena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jau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metus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nebegali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savarankiškai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gyventi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3174"/>
              </a:lnSpc>
            </a:pP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Ponia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Jansonienė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visada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gyveno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kaime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tarp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dviejų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ūkių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turėjo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savo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namą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Čia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ji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pragyveno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paskutinius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10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metų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viena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po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savo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vyro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mirties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Ji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niekada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nebuvo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ūkininkė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bet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visada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labai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mėgo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klausytis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paukščių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karvių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garsų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Ji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girdi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kaip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už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esančiame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staliuke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kalbasi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slaugytojos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kurios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turi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pertrauką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Virtuvėje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plaunami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indai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tų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žmonių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kurie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jau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baigė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valgyti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3174"/>
              </a:lnSpc>
            </a:pP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PYPT, PYPT, PYPT… „Kas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čia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per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garsas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?!“ Ji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vėl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praeinančią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slaugytoją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DUND! „O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aš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jau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nieko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nebežinau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.“ </a:t>
            </a:r>
          </a:p>
          <a:p>
            <a:pPr algn="l">
              <a:lnSpc>
                <a:spcPts val="3174"/>
              </a:lnSpc>
            </a:pP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„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Ponia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jums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reikia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šiek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tiek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pavalgyti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galiu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jums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padėti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?“ „NE,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aš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nenoriu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nieko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…“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ji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numeta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lėkštę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stalo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Ponia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Jansen visa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padengta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makaronais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„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Nepavyksta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AŠ TO NENORIU!“ –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sako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ponia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Jansonienė</a:t>
            </a:r>
            <a:r>
              <a:rPr lang="en-US" sz="2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3174"/>
              </a:lnSpc>
            </a:pPr>
            <a:endParaRPr lang="en-US" sz="23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Kaip </a:t>
            </a:r>
            <a:r>
              <a:rPr lang="en-US" sz="23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manote</a:t>
            </a:r>
            <a:r>
              <a:rPr lang="en-US" sz="23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kodėl</a:t>
            </a:r>
            <a:r>
              <a:rPr lang="en-US" sz="23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ponia</a:t>
            </a:r>
            <a:r>
              <a:rPr lang="en-US" sz="23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Jansen </a:t>
            </a:r>
            <a:r>
              <a:rPr lang="en-US" sz="23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nenori</a:t>
            </a:r>
            <a:r>
              <a:rPr lang="en-US" sz="23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valgyti</a:t>
            </a:r>
            <a:r>
              <a:rPr lang="en-US" sz="23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 </a:t>
            </a:r>
          </a:p>
          <a:p>
            <a:pPr algn="l">
              <a:lnSpc>
                <a:spcPts val="3174"/>
              </a:lnSpc>
            </a:pPr>
            <a:r>
              <a:rPr lang="en-US" sz="23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Ką</a:t>
            </a:r>
            <a:r>
              <a:rPr lang="en-US" sz="23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jūs</a:t>
            </a:r>
            <a:r>
              <a:rPr lang="en-US" sz="23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darytumėte</a:t>
            </a:r>
            <a:r>
              <a:rPr lang="en-US" sz="23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šioje</a:t>
            </a:r>
            <a:r>
              <a:rPr lang="en-US" sz="23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situacijoje</a:t>
            </a:r>
            <a:r>
              <a:rPr lang="en-US" sz="23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 </a:t>
            </a:r>
          </a:p>
          <a:p>
            <a:pPr algn="l">
              <a:lnSpc>
                <a:spcPts val="3174"/>
              </a:lnSpc>
            </a:pPr>
            <a:endParaRPr lang="en-US" sz="23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2105319" y="13529479"/>
            <a:ext cx="14072792" cy="1949782"/>
            <a:chOff x="0" y="0"/>
            <a:chExt cx="3706414" cy="51352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706414" cy="513523"/>
            </a:xfrm>
            <a:custGeom>
              <a:avLst/>
              <a:gdLst/>
              <a:ahLst/>
              <a:cxnLst/>
              <a:rect l="l" t="t" r="r" b="b"/>
              <a:pathLst>
                <a:path w="3706414" h="513523">
                  <a:moveTo>
                    <a:pt x="28057" y="0"/>
                  </a:moveTo>
                  <a:lnTo>
                    <a:pt x="3678357" y="0"/>
                  </a:lnTo>
                  <a:cubicBezTo>
                    <a:pt x="3693852" y="0"/>
                    <a:pt x="3706414" y="12561"/>
                    <a:pt x="3706414" y="28057"/>
                  </a:cubicBezTo>
                  <a:lnTo>
                    <a:pt x="3706414" y="485466"/>
                  </a:lnTo>
                  <a:cubicBezTo>
                    <a:pt x="3706414" y="500961"/>
                    <a:pt x="3693852" y="513523"/>
                    <a:pt x="3678357" y="513523"/>
                  </a:cubicBezTo>
                  <a:lnTo>
                    <a:pt x="28057" y="513523"/>
                  </a:lnTo>
                  <a:cubicBezTo>
                    <a:pt x="12561" y="513523"/>
                    <a:pt x="0" y="500961"/>
                    <a:pt x="0" y="485466"/>
                  </a:cubicBezTo>
                  <a:lnTo>
                    <a:pt x="0" y="28057"/>
                  </a:lnTo>
                  <a:cubicBezTo>
                    <a:pt x="0" y="12561"/>
                    <a:pt x="12561" y="0"/>
                    <a:pt x="2805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3706414" cy="513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4944" y="-951891"/>
            <a:ext cx="4314825" cy="43148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80556" y="7666722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67283" y="3298744"/>
            <a:ext cx="10586867" cy="4520156"/>
            <a:chOff x="0" y="0"/>
            <a:chExt cx="2788311" cy="11904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88311" cy="1190494"/>
            </a:xfrm>
            <a:custGeom>
              <a:avLst/>
              <a:gdLst/>
              <a:ahLst/>
              <a:cxnLst/>
              <a:rect l="l" t="t" r="r" b="b"/>
              <a:pathLst>
                <a:path w="2788311" h="1190494">
                  <a:moveTo>
                    <a:pt x="37295" y="0"/>
                  </a:moveTo>
                  <a:lnTo>
                    <a:pt x="2751016" y="0"/>
                  </a:lnTo>
                  <a:cubicBezTo>
                    <a:pt x="2760907" y="0"/>
                    <a:pt x="2770393" y="3929"/>
                    <a:pt x="2777387" y="10923"/>
                  </a:cubicBezTo>
                  <a:cubicBezTo>
                    <a:pt x="2784382" y="17918"/>
                    <a:pt x="2788311" y="27404"/>
                    <a:pt x="2788311" y="37295"/>
                  </a:cubicBezTo>
                  <a:lnTo>
                    <a:pt x="2788311" y="1153199"/>
                  </a:lnTo>
                  <a:cubicBezTo>
                    <a:pt x="2788311" y="1163090"/>
                    <a:pt x="2784382" y="1172576"/>
                    <a:pt x="2777387" y="1179570"/>
                  </a:cubicBezTo>
                  <a:cubicBezTo>
                    <a:pt x="2770393" y="1186564"/>
                    <a:pt x="2760907" y="1190494"/>
                    <a:pt x="2751016" y="1190494"/>
                  </a:cubicBezTo>
                  <a:lnTo>
                    <a:pt x="37295" y="1190494"/>
                  </a:lnTo>
                  <a:cubicBezTo>
                    <a:pt x="27404" y="1190494"/>
                    <a:pt x="17918" y="1186564"/>
                    <a:pt x="10923" y="1179570"/>
                  </a:cubicBezTo>
                  <a:cubicBezTo>
                    <a:pt x="3929" y="1172576"/>
                    <a:pt x="0" y="1163090"/>
                    <a:pt x="0" y="1153199"/>
                  </a:cubicBezTo>
                  <a:lnTo>
                    <a:pt x="0" y="37295"/>
                  </a:lnTo>
                  <a:cubicBezTo>
                    <a:pt x="0" y="27404"/>
                    <a:pt x="3929" y="17918"/>
                    <a:pt x="10923" y="10923"/>
                  </a:cubicBezTo>
                  <a:cubicBezTo>
                    <a:pt x="17918" y="3929"/>
                    <a:pt x="27404" y="0"/>
                    <a:pt x="37295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788311" cy="1190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88013" y="3794141"/>
            <a:ext cx="9831396" cy="478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 kada nors matėte muzikinę veiklą savo darbe (sveikatos priežiūros srityje), praktikos metu arba lankydami senelius globos namuose?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Kokia tai buvo muzikinė veikla? (Apibūdinkite situaciją) 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 tai buvo grupinė, ar individuali veikla? 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Kaip priežiūros paslaugų gavėjai reagavo į šią veiklą? 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Ką manote apie šią veiklą? 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Kokią muzikinę veiklą norėtumėte atlikti su globos gavėjais?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69356" y="726047"/>
            <a:ext cx="14072792" cy="1949782"/>
            <a:chOff x="0" y="0"/>
            <a:chExt cx="3706414" cy="5135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06414" cy="513523"/>
            </a:xfrm>
            <a:custGeom>
              <a:avLst/>
              <a:gdLst/>
              <a:ahLst/>
              <a:cxnLst/>
              <a:rect l="l" t="t" r="r" b="b"/>
              <a:pathLst>
                <a:path w="3706414" h="513523">
                  <a:moveTo>
                    <a:pt x="28057" y="0"/>
                  </a:moveTo>
                  <a:lnTo>
                    <a:pt x="3678357" y="0"/>
                  </a:lnTo>
                  <a:cubicBezTo>
                    <a:pt x="3693852" y="0"/>
                    <a:pt x="3706414" y="12561"/>
                    <a:pt x="3706414" y="28057"/>
                  </a:cubicBezTo>
                  <a:lnTo>
                    <a:pt x="3706414" y="485466"/>
                  </a:lnTo>
                  <a:cubicBezTo>
                    <a:pt x="3706414" y="500961"/>
                    <a:pt x="3693852" y="513523"/>
                    <a:pt x="3678357" y="513523"/>
                  </a:cubicBezTo>
                  <a:lnTo>
                    <a:pt x="28057" y="513523"/>
                  </a:lnTo>
                  <a:cubicBezTo>
                    <a:pt x="12561" y="513523"/>
                    <a:pt x="0" y="500961"/>
                    <a:pt x="0" y="485466"/>
                  </a:cubicBezTo>
                  <a:lnTo>
                    <a:pt x="0" y="28057"/>
                  </a:lnTo>
                  <a:cubicBezTo>
                    <a:pt x="0" y="12561"/>
                    <a:pt x="12561" y="0"/>
                    <a:pt x="2805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3706414" cy="513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49430" y="789712"/>
            <a:ext cx="11883822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ATSPINDYS</a:t>
            </a:r>
          </a:p>
          <a:p>
            <a:pPr algn="ctr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2 UŽDAVINYS Muzikinė veikla</a:t>
            </a:r>
          </a:p>
          <a:p>
            <a:pPr marL="0" lvl="0" indent="0" algn="ctr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69356" y="3832241"/>
            <a:ext cx="6621985" cy="6191556"/>
          </a:xfrm>
          <a:custGeom>
            <a:avLst/>
            <a:gdLst/>
            <a:ahLst/>
            <a:cxnLst/>
            <a:rect l="l" t="t" r="r" b="b"/>
            <a:pathLst>
              <a:path w="6621985" h="6191556">
                <a:moveTo>
                  <a:pt x="0" y="0"/>
                </a:moveTo>
                <a:lnTo>
                  <a:pt x="6621985" y="0"/>
                </a:lnTo>
                <a:lnTo>
                  <a:pt x="6621985" y="6191556"/>
                </a:lnTo>
                <a:lnTo>
                  <a:pt x="0" y="6191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963156" cy="2987629"/>
            <a:chOff x="0" y="0"/>
            <a:chExt cx="1570543" cy="786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0543" cy="786865"/>
            </a:xfrm>
            <a:custGeom>
              <a:avLst/>
              <a:gdLst/>
              <a:ahLst/>
              <a:cxnLst/>
              <a:rect l="l" t="t" r="r" b="b"/>
              <a:pathLst>
                <a:path w="1570543" h="786865">
                  <a:moveTo>
                    <a:pt x="66213" y="0"/>
                  </a:moveTo>
                  <a:lnTo>
                    <a:pt x="1504330" y="0"/>
                  </a:lnTo>
                  <a:cubicBezTo>
                    <a:pt x="1521891" y="0"/>
                    <a:pt x="1538732" y="6976"/>
                    <a:pt x="1551150" y="19393"/>
                  </a:cubicBezTo>
                  <a:cubicBezTo>
                    <a:pt x="1563567" y="31811"/>
                    <a:pt x="1570543" y="48652"/>
                    <a:pt x="1570543" y="66213"/>
                  </a:cubicBezTo>
                  <a:lnTo>
                    <a:pt x="1570543" y="720652"/>
                  </a:lnTo>
                  <a:cubicBezTo>
                    <a:pt x="1570543" y="738213"/>
                    <a:pt x="1563567" y="755054"/>
                    <a:pt x="1551150" y="767472"/>
                  </a:cubicBezTo>
                  <a:cubicBezTo>
                    <a:pt x="1538732" y="779889"/>
                    <a:pt x="1521891" y="786865"/>
                    <a:pt x="1504330" y="786865"/>
                  </a:cubicBezTo>
                  <a:lnTo>
                    <a:pt x="66213" y="786865"/>
                  </a:lnTo>
                  <a:cubicBezTo>
                    <a:pt x="48652" y="786865"/>
                    <a:pt x="31811" y="779889"/>
                    <a:pt x="19393" y="767472"/>
                  </a:cubicBezTo>
                  <a:cubicBezTo>
                    <a:pt x="6976" y="755054"/>
                    <a:pt x="0" y="738213"/>
                    <a:pt x="0" y="720652"/>
                  </a:cubicBezTo>
                  <a:lnTo>
                    <a:pt x="0" y="66213"/>
                  </a:lnTo>
                  <a:cubicBezTo>
                    <a:pt x="0" y="48652"/>
                    <a:pt x="6976" y="31811"/>
                    <a:pt x="19393" y="19393"/>
                  </a:cubicBezTo>
                  <a:cubicBezTo>
                    <a:pt x="31811" y="6976"/>
                    <a:pt x="48652" y="0"/>
                    <a:pt x="6621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570543" cy="786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65763" y="1028700"/>
            <a:ext cx="10993537" cy="10416376"/>
          </a:xfrm>
          <a:custGeom>
            <a:avLst/>
            <a:gdLst/>
            <a:ahLst/>
            <a:cxnLst/>
            <a:rect l="l" t="t" r="r" b="b"/>
            <a:pathLst>
              <a:path w="10993537" h="10416376">
                <a:moveTo>
                  <a:pt x="0" y="0"/>
                </a:moveTo>
                <a:lnTo>
                  <a:pt x="10993537" y="0"/>
                </a:lnTo>
                <a:lnTo>
                  <a:pt x="10993537" y="10416376"/>
                </a:lnTo>
                <a:lnTo>
                  <a:pt x="0" y="1041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690048" y="1474299"/>
            <a:ext cx="6898453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KLAUSIMAS: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09178" y="2484414"/>
            <a:ext cx="5898089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Norėčiau ir (arba) drįstu muziką taikyti sveikatos priežiūros srityje.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1625069" y="7100887"/>
            <a:ext cx="4314825" cy="43148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366331" y="-556714"/>
            <a:ext cx="3328988" cy="33289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278186">
            <a:off x="12228817" y="2668010"/>
            <a:ext cx="6737879" cy="14362035"/>
            <a:chOff x="0" y="0"/>
            <a:chExt cx="1774585" cy="3782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4585" cy="3782594"/>
            </a:xfrm>
            <a:custGeom>
              <a:avLst/>
              <a:gdLst/>
              <a:ahLst/>
              <a:cxnLst/>
              <a:rect l="l" t="t" r="r" b="b"/>
              <a:pathLst>
                <a:path w="1774585" h="3782594">
                  <a:moveTo>
                    <a:pt x="0" y="0"/>
                  </a:moveTo>
                  <a:lnTo>
                    <a:pt x="1774585" y="0"/>
                  </a:lnTo>
                  <a:lnTo>
                    <a:pt x="1774585" y="3782594"/>
                  </a:lnTo>
                  <a:lnTo>
                    <a:pt x="0" y="3782594"/>
                  </a:lnTo>
                  <a:close/>
                </a:path>
              </a:pathLst>
            </a:custGeom>
            <a:solidFill>
              <a:srgbClr val="E48D7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74585" cy="382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790483" y="939839"/>
            <a:ext cx="4180027" cy="8318461"/>
          </a:xfrm>
          <a:custGeom>
            <a:avLst/>
            <a:gdLst/>
            <a:ahLst/>
            <a:cxnLst/>
            <a:rect l="l" t="t" r="r" b="b"/>
            <a:pathLst>
              <a:path w="4180027" h="8318461">
                <a:moveTo>
                  <a:pt x="0" y="0"/>
                </a:moveTo>
                <a:lnTo>
                  <a:pt x="4180027" y="0"/>
                </a:lnTo>
                <a:lnTo>
                  <a:pt x="4180027" y="8318461"/>
                </a:lnTo>
                <a:lnTo>
                  <a:pt x="0" y="8318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2369911" y="4686055"/>
            <a:ext cx="4957537" cy="7224098"/>
          </a:xfrm>
          <a:custGeom>
            <a:avLst/>
            <a:gdLst/>
            <a:ahLst/>
            <a:cxnLst/>
            <a:rect l="l" t="t" r="r" b="b"/>
            <a:pathLst>
              <a:path w="4957537" h="7224098">
                <a:moveTo>
                  <a:pt x="0" y="0"/>
                </a:moveTo>
                <a:lnTo>
                  <a:pt x="4957537" y="0"/>
                </a:lnTo>
                <a:lnTo>
                  <a:pt x="4957537" y="7224098"/>
                </a:lnTo>
                <a:lnTo>
                  <a:pt x="0" y="7224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7639959" cy="3657355"/>
            <a:chOff x="0" y="0"/>
            <a:chExt cx="2012170" cy="9632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12170" cy="963254"/>
            </a:xfrm>
            <a:custGeom>
              <a:avLst/>
              <a:gdLst/>
              <a:ahLst/>
              <a:cxnLst/>
              <a:rect l="l" t="t" r="r" b="b"/>
              <a:pathLst>
                <a:path w="2012170" h="963254">
                  <a:moveTo>
                    <a:pt x="51681" y="0"/>
                  </a:moveTo>
                  <a:lnTo>
                    <a:pt x="1960490" y="0"/>
                  </a:lnTo>
                  <a:cubicBezTo>
                    <a:pt x="1989032" y="0"/>
                    <a:pt x="2012170" y="23138"/>
                    <a:pt x="2012170" y="51681"/>
                  </a:cubicBezTo>
                  <a:lnTo>
                    <a:pt x="2012170" y="911573"/>
                  </a:lnTo>
                  <a:cubicBezTo>
                    <a:pt x="2012170" y="925280"/>
                    <a:pt x="2006725" y="938425"/>
                    <a:pt x="1997033" y="948117"/>
                  </a:cubicBezTo>
                  <a:cubicBezTo>
                    <a:pt x="1987341" y="957809"/>
                    <a:pt x="1974196" y="963254"/>
                    <a:pt x="1960490" y="963254"/>
                  </a:cubicBezTo>
                  <a:lnTo>
                    <a:pt x="51681" y="963254"/>
                  </a:lnTo>
                  <a:cubicBezTo>
                    <a:pt x="23138" y="963254"/>
                    <a:pt x="0" y="940116"/>
                    <a:pt x="0" y="911573"/>
                  </a:cubicBezTo>
                  <a:lnTo>
                    <a:pt x="0" y="51681"/>
                  </a:lnTo>
                  <a:cubicBezTo>
                    <a:pt x="0" y="23138"/>
                    <a:pt x="23138" y="0"/>
                    <a:pt x="51681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012170" cy="963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43786" y="1311872"/>
            <a:ext cx="6898453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KLAUSIMAS: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3786" y="2436243"/>
            <a:ext cx="6508420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Kai kalbame apie elgsenos problemas sveikatos priežiūros srityje, apie ką jūs galvojate?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1055849" y="7666722"/>
            <a:ext cx="3328988" cy="332898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916275" y="-724655"/>
            <a:ext cx="3328988" cy="332898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70812" y="3148093"/>
            <a:ext cx="13463364" cy="6716659"/>
            <a:chOff x="0" y="0"/>
            <a:chExt cx="3545907" cy="17689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5907" cy="1768997"/>
            </a:xfrm>
            <a:custGeom>
              <a:avLst/>
              <a:gdLst/>
              <a:ahLst/>
              <a:cxnLst/>
              <a:rect l="l" t="t" r="r" b="b"/>
              <a:pathLst>
                <a:path w="3545907" h="1768997">
                  <a:moveTo>
                    <a:pt x="29327" y="0"/>
                  </a:moveTo>
                  <a:lnTo>
                    <a:pt x="3516580" y="0"/>
                  </a:lnTo>
                  <a:cubicBezTo>
                    <a:pt x="3524358" y="0"/>
                    <a:pt x="3531817" y="3090"/>
                    <a:pt x="3537317" y="8590"/>
                  </a:cubicBezTo>
                  <a:cubicBezTo>
                    <a:pt x="3542817" y="14089"/>
                    <a:pt x="3545907" y="21549"/>
                    <a:pt x="3545907" y="29327"/>
                  </a:cubicBezTo>
                  <a:lnTo>
                    <a:pt x="3545907" y="1739670"/>
                  </a:lnTo>
                  <a:cubicBezTo>
                    <a:pt x="3545907" y="1747448"/>
                    <a:pt x="3542817" y="1754907"/>
                    <a:pt x="3537317" y="1760407"/>
                  </a:cubicBezTo>
                  <a:cubicBezTo>
                    <a:pt x="3531817" y="1765907"/>
                    <a:pt x="3524358" y="1768997"/>
                    <a:pt x="3516580" y="1768997"/>
                  </a:cubicBezTo>
                  <a:lnTo>
                    <a:pt x="29327" y="1768997"/>
                  </a:lnTo>
                  <a:cubicBezTo>
                    <a:pt x="21549" y="1768997"/>
                    <a:pt x="14089" y="1765907"/>
                    <a:pt x="8590" y="1760407"/>
                  </a:cubicBezTo>
                  <a:cubicBezTo>
                    <a:pt x="3090" y="1754907"/>
                    <a:pt x="0" y="1747448"/>
                    <a:pt x="0" y="1739670"/>
                  </a:cubicBezTo>
                  <a:lnTo>
                    <a:pt x="0" y="29327"/>
                  </a:lnTo>
                  <a:cubicBezTo>
                    <a:pt x="0" y="21549"/>
                    <a:pt x="3090" y="14089"/>
                    <a:pt x="8590" y="8590"/>
                  </a:cubicBezTo>
                  <a:cubicBezTo>
                    <a:pt x="14089" y="3090"/>
                    <a:pt x="21549" y="0"/>
                    <a:pt x="2932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545907" cy="1768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145689" y="3500628"/>
            <a:ext cx="12113611" cy="598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Jurgis gyvena mažo masto gyvenamajame būste žmonėms su įgytais smegenų pažeidimais. Jurgis yra 23 metų ir pateko į rimtą automobilio avariją, kai jam buvo 15 metų. Dėl to jo smegenys buvo pažeistos, todėl jis nebegali gerai bendrauti su išoriniu pasauliu. Kalbėti jis nebegali, bet savo emocijas rodo gerai.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Paprastai Jurgis daug šypsosi, tačiau pastarosiomis savaitėmis jis vis dažniau pyksta ir kartais net tampa agresyvus, kai būna bendroje svetainėje, kurioje kasdien vidutiniškai 2 valandas groja kantri muzika. Henkas (grupės narys) mėgsta kantri muziką ir reguliariai bando dainuoti kartu.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Kas galėtų būti Jorio elgesio problemų priežastis? 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Kokius tyrimus galėtumėte atlikti, kad patvirtintumėte šias galimas priežastis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Kokius veiksmus galėtumėte imtis, kad atitiktumėte kelių grupės globėjų poreikius?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956251" y="2143234"/>
            <a:ext cx="4769630" cy="47696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9356" y="905786"/>
            <a:ext cx="9099865" cy="1949782"/>
            <a:chOff x="0" y="0"/>
            <a:chExt cx="2396672" cy="5135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96672" cy="513523"/>
            </a:xfrm>
            <a:custGeom>
              <a:avLst/>
              <a:gdLst/>
              <a:ahLst/>
              <a:cxnLst/>
              <a:rect l="l" t="t" r="r" b="b"/>
              <a:pathLst>
                <a:path w="2396672" h="513523">
                  <a:moveTo>
                    <a:pt x="43389" y="0"/>
                  </a:moveTo>
                  <a:lnTo>
                    <a:pt x="2353283" y="0"/>
                  </a:lnTo>
                  <a:cubicBezTo>
                    <a:pt x="2377246" y="0"/>
                    <a:pt x="2396672" y="19426"/>
                    <a:pt x="2396672" y="43389"/>
                  </a:cubicBezTo>
                  <a:lnTo>
                    <a:pt x="2396672" y="470133"/>
                  </a:lnTo>
                  <a:cubicBezTo>
                    <a:pt x="2396672" y="494097"/>
                    <a:pt x="2377246" y="513523"/>
                    <a:pt x="2353283" y="513523"/>
                  </a:cubicBezTo>
                  <a:lnTo>
                    <a:pt x="43389" y="513523"/>
                  </a:lnTo>
                  <a:cubicBezTo>
                    <a:pt x="19426" y="513523"/>
                    <a:pt x="0" y="494097"/>
                    <a:pt x="0" y="470133"/>
                  </a:cubicBezTo>
                  <a:lnTo>
                    <a:pt x="0" y="43389"/>
                  </a:lnTo>
                  <a:cubicBezTo>
                    <a:pt x="0" y="19426"/>
                    <a:pt x="19426" y="0"/>
                    <a:pt x="43389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396672" cy="513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88020" y="969452"/>
            <a:ext cx="7715339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ATVEJIS „JURGIS YRA AGRESYVUS''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916275" y="-724655"/>
            <a:ext cx="3328988" cy="332898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356" y="1438728"/>
            <a:ext cx="9960736" cy="5653838"/>
            <a:chOff x="0" y="0"/>
            <a:chExt cx="2623404" cy="14890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3404" cy="1489077"/>
            </a:xfrm>
            <a:custGeom>
              <a:avLst/>
              <a:gdLst/>
              <a:ahLst/>
              <a:cxnLst/>
              <a:rect l="l" t="t" r="r" b="b"/>
              <a:pathLst>
                <a:path w="2623404" h="1489077">
                  <a:moveTo>
                    <a:pt x="39639" y="0"/>
                  </a:moveTo>
                  <a:lnTo>
                    <a:pt x="2583764" y="0"/>
                  </a:lnTo>
                  <a:cubicBezTo>
                    <a:pt x="2594277" y="0"/>
                    <a:pt x="2604360" y="4176"/>
                    <a:pt x="2611793" y="11610"/>
                  </a:cubicBezTo>
                  <a:cubicBezTo>
                    <a:pt x="2619227" y="19044"/>
                    <a:pt x="2623404" y="29126"/>
                    <a:pt x="2623404" y="39639"/>
                  </a:cubicBezTo>
                  <a:lnTo>
                    <a:pt x="2623404" y="1449437"/>
                  </a:lnTo>
                  <a:cubicBezTo>
                    <a:pt x="2623404" y="1459950"/>
                    <a:pt x="2619227" y="1470033"/>
                    <a:pt x="2611793" y="1477467"/>
                  </a:cubicBezTo>
                  <a:cubicBezTo>
                    <a:pt x="2604360" y="1484900"/>
                    <a:pt x="2594277" y="1489077"/>
                    <a:pt x="2583764" y="1489077"/>
                  </a:cubicBezTo>
                  <a:lnTo>
                    <a:pt x="39639" y="1489077"/>
                  </a:lnTo>
                  <a:cubicBezTo>
                    <a:pt x="29126" y="1489077"/>
                    <a:pt x="19044" y="1484900"/>
                    <a:pt x="11610" y="1477467"/>
                  </a:cubicBezTo>
                  <a:cubicBezTo>
                    <a:pt x="4176" y="1470033"/>
                    <a:pt x="0" y="1459950"/>
                    <a:pt x="0" y="1449437"/>
                  </a:cubicBezTo>
                  <a:lnTo>
                    <a:pt x="0" y="39639"/>
                  </a:lnTo>
                  <a:cubicBezTo>
                    <a:pt x="0" y="29126"/>
                    <a:pt x="4176" y="19044"/>
                    <a:pt x="11610" y="11610"/>
                  </a:cubicBezTo>
                  <a:cubicBezTo>
                    <a:pt x="19044" y="4176"/>
                    <a:pt x="29126" y="0"/>
                    <a:pt x="39639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623404" cy="1489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44000" y="3064971"/>
            <a:ext cx="8281655" cy="6904830"/>
          </a:xfrm>
          <a:custGeom>
            <a:avLst/>
            <a:gdLst/>
            <a:ahLst/>
            <a:cxnLst/>
            <a:rect l="l" t="t" r="r" b="b"/>
            <a:pathLst>
              <a:path w="8281655" h="6904830">
                <a:moveTo>
                  <a:pt x="0" y="0"/>
                </a:moveTo>
                <a:lnTo>
                  <a:pt x="8281655" y="0"/>
                </a:lnTo>
                <a:lnTo>
                  <a:pt x="8281655" y="6904830"/>
                </a:lnTo>
                <a:lnTo>
                  <a:pt x="0" y="6904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0962651" y="4761315"/>
            <a:ext cx="4644353" cy="3024635"/>
          </a:xfrm>
          <a:custGeom>
            <a:avLst/>
            <a:gdLst/>
            <a:ahLst/>
            <a:cxnLst/>
            <a:rect l="l" t="t" r="r" b="b"/>
            <a:pathLst>
              <a:path w="4644353" h="3024635">
                <a:moveTo>
                  <a:pt x="0" y="0"/>
                </a:moveTo>
                <a:lnTo>
                  <a:pt x="4644353" y="0"/>
                </a:lnTo>
                <a:lnTo>
                  <a:pt x="4644353" y="3024635"/>
                </a:lnTo>
                <a:lnTo>
                  <a:pt x="0" y="3024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474147" y="3731514"/>
            <a:ext cx="7669853" cy="3585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Įsitikinkite, kad „YouTube“ vaizdo įrašas yra matomas ekrane, arba ne, jei norite apsunkinti užduotį.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Muzika ir atlikėjai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Leiskite mokiniams sekti savo rezultatus.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Spustelėkite </a:t>
            </a:r>
            <a:r>
              <a:rPr lang="en-US" sz="23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youtube.com/watch?v=eLMRaHBRTco"/>
              </a:rPr>
              <a:t>čia</a:t>
            </a: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kad gautumėte nuorodą į vaizdo įrašą.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4147" y="1902639"/>
            <a:ext cx="7229807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ENERGIZER: MUZIKA IR ATPAŽINIMAS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1055849" y="7092566"/>
            <a:ext cx="3903144" cy="390314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750993" y="-724655"/>
            <a:ext cx="4494269" cy="449426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4141" y="-2144705"/>
            <a:ext cx="20921461" cy="15490699"/>
          </a:xfrm>
          <a:custGeom>
            <a:avLst/>
            <a:gdLst/>
            <a:ahLst/>
            <a:cxnLst/>
            <a:rect l="l" t="t" r="r" b="b"/>
            <a:pathLst>
              <a:path w="20921461" h="15490699">
                <a:moveTo>
                  <a:pt x="0" y="0"/>
                </a:moveTo>
                <a:lnTo>
                  <a:pt x="20921461" y="0"/>
                </a:lnTo>
                <a:lnTo>
                  <a:pt x="20921461" y="15490699"/>
                </a:lnTo>
                <a:lnTo>
                  <a:pt x="0" y="15490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3420481" y="3612123"/>
            <a:ext cx="346442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AA1C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EVALUATIE:</a:t>
            </a:r>
          </a:p>
        </p:txBody>
      </p:sp>
      <p:sp>
        <p:nvSpPr>
          <p:cNvPr id="4" name="Freeform 4"/>
          <p:cNvSpPr/>
          <p:nvPr/>
        </p:nvSpPr>
        <p:spPr>
          <a:xfrm>
            <a:off x="10568568" y="5143500"/>
            <a:ext cx="6690732" cy="4114800"/>
          </a:xfrm>
          <a:custGeom>
            <a:avLst/>
            <a:gdLst/>
            <a:ahLst/>
            <a:cxnLst/>
            <a:rect l="l" t="t" r="r" b="b"/>
            <a:pathLst>
              <a:path w="6690732" h="4114800">
                <a:moveTo>
                  <a:pt x="0" y="0"/>
                </a:moveTo>
                <a:lnTo>
                  <a:pt x="6690732" y="0"/>
                </a:lnTo>
                <a:lnTo>
                  <a:pt x="6690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1273721" y="3971425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0" y="0"/>
                </a:moveTo>
                <a:lnTo>
                  <a:pt x="2487540" y="0"/>
                </a:lnTo>
                <a:lnTo>
                  <a:pt x="2487540" y="1483195"/>
                </a:lnTo>
                <a:lnTo>
                  <a:pt x="0" y="1483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H="1">
            <a:off x="13761261" y="2928202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2487540" y="0"/>
                </a:moveTo>
                <a:lnTo>
                  <a:pt x="0" y="0"/>
                </a:lnTo>
                <a:lnTo>
                  <a:pt x="0" y="1483195"/>
                </a:lnTo>
                <a:lnTo>
                  <a:pt x="2487540" y="1483195"/>
                </a:lnTo>
                <a:lnTo>
                  <a:pt x="24875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9539868" cy="2210701"/>
            <a:chOff x="0" y="0"/>
            <a:chExt cx="2512558" cy="5822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2558" cy="582242"/>
            </a:xfrm>
            <a:custGeom>
              <a:avLst/>
              <a:gdLst/>
              <a:ahLst/>
              <a:cxnLst/>
              <a:rect l="l" t="t" r="r" b="b"/>
              <a:pathLst>
                <a:path w="2512558" h="582242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540854"/>
                  </a:lnTo>
                  <a:cubicBezTo>
                    <a:pt x="2512558" y="563712"/>
                    <a:pt x="2494028" y="582242"/>
                    <a:pt x="2471170" y="582242"/>
                  </a:cubicBezTo>
                  <a:lnTo>
                    <a:pt x="41388" y="582242"/>
                  </a:lnTo>
                  <a:cubicBezTo>
                    <a:pt x="18530" y="582242"/>
                    <a:pt x="0" y="563712"/>
                    <a:pt x="0" y="540854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512558" cy="582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1481" y="1325448"/>
            <a:ext cx="481125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UŽDUOTYS: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41481" y="2207376"/>
            <a:ext cx="8604370" cy="78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Šią pamoką atlikite 1, 2 ir 3 užduotis iš 4 pamokos.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28700" y="8871228"/>
            <a:ext cx="9539868" cy="1837860"/>
            <a:chOff x="0" y="0"/>
            <a:chExt cx="2512558" cy="4840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2558" cy="484046"/>
            </a:xfrm>
            <a:custGeom>
              <a:avLst/>
              <a:gdLst/>
              <a:ahLst/>
              <a:cxnLst/>
              <a:rect l="l" t="t" r="r" b="b"/>
              <a:pathLst>
                <a:path w="2512558" h="484046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442657"/>
                  </a:lnTo>
                  <a:cubicBezTo>
                    <a:pt x="2512558" y="465515"/>
                    <a:pt x="2494028" y="484046"/>
                    <a:pt x="2471170" y="484046"/>
                  </a:cubicBezTo>
                  <a:lnTo>
                    <a:pt x="41388" y="484046"/>
                  </a:lnTo>
                  <a:cubicBezTo>
                    <a:pt x="18530" y="484046"/>
                    <a:pt x="0" y="465515"/>
                    <a:pt x="0" y="442657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512558" cy="48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3473" y="9214354"/>
            <a:ext cx="8850322" cy="732510"/>
          </a:xfrm>
          <a:custGeom>
            <a:avLst/>
            <a:gdLst/>
            <a:ahLst/>
            <a:cxnLst/>
            <a:rect l="l" t="t" r="r" b="b"/>
            <a:pathLst>
              <a:path w="8850322" h="732510">
                <a:moveTo>
                  <a:pt x="0" y="0"/>
                </a:moveTo>
                <a:lnTo>
                  <a:pt x="8850322" y="0"/>
                </a:lnTo>
                <a:lnTo>
                  <a:pt x="8850322" y="732509"/>
                </a:lnTo>
                <a:lnTo>
                  <a:pt x="0" y="732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6" name="Group 16"/>
          <p:cNvGrpSpPr/>
          <p:nvPr/>
        </p:nvGrpSpPr>
        <p:grpSpPr>
          <a:xfrm>
            <a:off x="5376882" y="9258300"/>
            <a:ext cx="1126450" cy="688563"/>
            <a:chOff x="0" y="0"/>
            <a:chExt cx="296678" cy="1813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6678" cy="181350"/>
            </a:xfrm>
            <a:custGeom>
              <a:avLst/>
              <a:gdLst/>
              <a:ahLst/>
              <a:cxnLst/>
              <a:rect l="l" t="t" r="r" b="b"/>
              <a:pathLst>
                <a:path w="296678" h="181350">
                  <a:moveTo>
                    <a:pt x="0" y="0"/>
                  </a:moveTo>
                  <a:lnTo>
                    <a:pt x="296678" y="0"/>
                  </a:lnTo>
                  <a:lnTo>
                    <a:pt x="296678" y="181350"/>
                  </a:lnTo>
                  <a:lnTo>
                    <a:pt x="0" y="181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96678" cy="18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5457580" y="9332419"/>
            <a:ext cx="1036227" cy="518113"/>
          </a:xfrm>
          <a:custGeom>
            <a:avLst/>
            <a:gdLst/>
            <a:ahLst/>
            <a:cxnLst/>
            <a:rect l="l" t="t" r="r" b="b"/>
            <a:pathLst>
              <a:path w="1036227" h="518113">
                <a:moveTo>
                  <a:pt x="0" y="0"/>
                </a:moveTo>
                <a:lnTo>
                  <a:pt x="1036227" y="0"/>
                </a:lnTo>
                <a:lnTo>
                  <a:pt x="1036227" y="518114"/>
                </a:lnTo>
                <a:lnTo>
                  <a:pt x="0" y="5181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20" name="Group 20"/>
          <p:cNvGrpSpPr/>
          <p:nvPr/>
        </p:nvGrpSpPr>
        <p:grpSpPr>
          <a:xfrm>
            <a:off x="1231194" y="9332419"/>
            <a:ext cx="1344556" cy="729863"/>
            <a:chOff x="0" y="0"/>
            <a:chExt cx="354122" cy="1922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67092" y="9697351"/>
            <a:ext cx="1344556" cy="729863"/>
            <a:chOff x="0" y="0"/>
            <a:chExt cx="354122" cy="1922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622161" y="9258300"/>
            <a:ext cx="764791" cy="688563"/>
          </a:xfrm>
          <a:custGeom>
            <a:avLst/>
            <a:gdLst/>
            <a:ahLst/>
            <a:cxnLst/>
            <a:rect l="l" t="t" r="r" b="b"/>
            <a:pathLst>
              <a:path w="764791" h="688563">
                <a:moveTo>
                  <a:pt x="0" y="0"/>
                </a:moveTo>
                <a:lnTo>
                  <a:pt x="764792" y="0"/>
                </a:lnTo>
                <a:lnTo>
                  <a:pt x="764792" y="688563"/>
                </a:lnTo>
                <a:lnTo>
                  <a:pt x="0" y="6885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Aangepast</PresentationFormat>
  <Paragraphs>48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Montserrat Bold</vt:lpstr>
      <vt:lpstr>Arial</vt:lpstr>
      <vt:lpstr>Calibri</vt:lpstr>
      <vt:lpstr>Montserrat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 DaDOM les 4 activiteiten die je kan toepassen</dc:title>
  <dc:creator>Julia Teeninga</dc:creator>
  <cp:lastModifiedBy>Julia Teeninga</cp:lastModifiedBy>
  <cp:revision>2</cp:revision>
  <dcterms:created xsi:type="dcterms:W3CDTF">2006-08-16T00:00:00Z</dcterms:created>
  <dcterms:modified xsi:type="dcterms:W3CDTF">2024-11-07T12:44:33Z</dcterms:modified>
  <dc:identifier>DAGVnHL69E4</dc:identifier>
</cp:coreProperties>
</file>