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ntserrat" panose="00000500000000000000" pitchFamily="2" charset="0"/>
      <p:regular r:id="rId14"/>
      <p:bold r:id="rId15"/>
    </p:embeddedFont>
    <p:embeddedFont>
      <p:font typeface="Montserrat Bold" panose="000008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38" y="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AF402-2D15-46A1-B820-C36155E95C6D}" type="datetimeFigureOut">
              <a:rPr lang="nl-NL" smtClean="0"/>
              <a:t>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E981C-F0B7-4233-8FF2-1A4FD74E02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4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Atsakymai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iš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viršaus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iš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kairės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į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apačią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iš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dešinės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pyktis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pasibjaurėjimas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baimė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džiaugsmas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liūdesys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nuostaba</a:t>
            </a:r>
            <a:r>
              <a:rPr lang="en-US" sz="12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E981C-F0B7-4233-8FF2-1A4FD74E021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713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-2VsE2y-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KKr69zmNL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Kq3rwjMxTE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150519" y="1694722"/>
            <a:ext cx="9528758" cy="5357072"/>
            <a:chOff x="0" y="0"/>
            <a:chExt cx="3414892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14892" cy="1919854"/>
            </a:xfrm>
            <a:custGeom>
              <a:avLst/>
              <a:gdLst/>
              <a:ahLst/>
              <a:cxnLst/>
              <a:rect l="l" t="t" r="r" b="b"/>
              <a:pathLst>
                <a:path w="3414892" h="1919854">
                  <a:moveTo>
                    <a:pt x="30062" y="0"/>
                  </a:moveTo>
                  <a:lnTo>
                    <a:pt x="3384830" y="0"/>
                  </a:lnTo>
                  <a:cubicBezTo>
                    <a:pt x="3392803" y="0"/>
                    <a:pt x="3400449" y="3167"/>
                    <a:pt x="3406087" y="8805"/>
                  </a:cubicBezTo>
                  <a:cubicBezTo>
                    <a:pt x="3411724" y="14443"/>
                    <a:pt x="3414892" y="22089"/>
                    <a:pt x="3414892" y="30062"/>
                  </a:cubicBezTo>
                  <a:lnTo>
                    <a:pt x="3414892" y="1889792"/>
                  </a:lnTo>
                  <a:cubicBezTo>
                    <a:pt x="3414892" y="1897765"/>
                    <a:pt x="3411724" y="1905411"/>
                    <a:pt x="3406087" y="1911049"/>
                  </a:cubicBezTo>
                  <a:cubicBezTo>
                    <a:pt x="3400449" y="1916686"/>
                    <a:pt x="3392803" y="1919854"/>
                    <a:pt x="3384830" y="1919854"/>
                  </a:cubicBezTo>
                  <a:lnTo>
                    <a:pt x="30062" y="1919854"/>
                  </a:lnTo>
                  <a:cubicBezTo>
                    <a:pt x="22089" y="1919854"/>
                    <a:pt x="14443" y="1916686"/>
                    <a:pt x="8805" y="1911049"/>
                  </a:cubicBezTo>
                  <a:cubicBezTo>
                    <a:pt x="3167" y="1905411"/>
                    <a:pt x="0" y="1897765"/>
                    <a:pt x="0" y="1889792"/>
                  </a:cubicBezTo>
                  <a:lnTo>
                    <a:pt x="0" y="30062"/>
                  </a:lnTo>
                  <a:cubicBezTo>
                    <a:pt x="0" y="22089"/>
                    <a:pt x="3167" y="14443"/>
                    <a:pt x="8805" y="8805"/>
                  </a:cubicBezTo>
                  <a:cubicBezTo>
                    <a:pt x="14443" y="3167"/>
                    <a:pt x="22089" y="0"/>
                    <a:pt x="3006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414892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PAMOKA 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Muzika globos įstaigose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23793" y="8855964"/>
            <a:ext cx="7993122" cy="1204437"/>
            <a:chOff x="0" y="0"/>
            <a:chExt cx="2864555" cy="4316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64555" cy="431643"/>
            </a:xfrm>
            <a:custGeom>
              <a:avLst/>
              <a:gdLst/>
              <a:ahLst/>
              <a:cxnLst/>
              <a:rect l="l" t="t" r="r" b="b"/>
              <a:pathLst>
                <a:path w="2864555" h="431643">
                  <a:moveTo>
                    <a:pt x="35837" y="0"/>
                  </a:moveTo>
                  <a:lnTo>
                    <a:pt x="2828717" y="0"/>
                  </a:lnTo>
                  <a:cubicBezTo>
                    <a:pt x="2838222" y="0"/>
                    <a:pt x="2847337" y="3776"/>
                    <a:pt x="2854058" y="10496"/>
                  </a:cubicBezTo>
                  <a:cubicBezTo>
                    <a:pt x="2860779" y="17217"/>
                    <a:pt x="2864555" y="26333"/>
                    <a:pt x="2864555" y="35837"/>
                  </a:cubicBezTo>
                  <a:lnTo>
                    <a:pt x="2864555" y="395806"/>
                  </a:lnTo>
                  <a:cubicBezTo>
                    <a:pt x="2864555" y="415598"/>
                    <a:pt x="2848510" y="431643"/>
                    <a:pt x="2828717" y="431643"/>
                  </a:cubicBezTo>
                  <a:lnTo>
                    <a:pt x="35837" y="431643"/>
                  </a:lnTo>
                  <a:cubicBezTo>
                    <a:pt x="16045" y="431643"/>
                    <a:pt x="0" y="415598"/>
                    <a:pt x="0" y="395806"/>
                  </a:cubicBezTo>
                  <a:lnTo>
                    <a:pt x="0" y="35837"/>
                  </a:lnTo>
                  <a:cubicBezTo>
                    <a:pt x="0" y="16045"/>
                    <a:pt x="16045" y="0"/>
                    <a:pt x="3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2864555" cy="45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74073" y="8894064"/>
            <a:ext cx="7232414" cy="82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 dirty="0"/>
          </a:p>
          <a:p>
            <a:pPr marL="647700" lvl="1" indent="-323850" algn="l">
              <a:lnSpc>
                <a:spcPts val="3240"/>
              </a:lnSpc>
              <a:buFont typeface="Arial"/>
              <a:buChar char="•"/>
            </a:pPr>
            <a:r>
              <a:rPr lang="en-US" sz="3000" b="1" dirty="0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</a:t>
            </a:r>
            <a:r>
              <a:rPr lang="en-US" sz="3000" b="1" dirty="0" err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pamoka</a:t>
            </a:r>
            <a:r>
              <a:rPr lang="en-US" sz="3000" b="1" dirty="0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000" b="1" dirty="0" err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Muzika</a:t>
            </a:r>
            <a:r>
              <a:rPr lang="en-US" sz="3000" b="1" dirty="0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000" b="1" dirty="0" err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ir</a:t>
            </a:r>
            <a:r>
              <a:rPr lang="en-US" sz="3000" b="1" dirty="0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000" b="1" dirty="0" err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smegenys</a:t>
            </a:r>
            <a:endParaRPr lang="en-US" sz="3000" b="1" dirty="0">
              <a:solidFill>
                <a:srgbClr val="AB1F2C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25" name="Afbeelding 24" descr="Afbeelding met schermopname, Lettertype, Elektrisch blauw, Majorelleblauw&#10;&#10;Automatisch gegenereerde beschrijving">
            <a:extLst>
              <a:ext uri="{FF2B5EF4-FFF2-40B4-BE49-F238E27FC236}">
                <a16:creationId xmlns:a16="http://schemas.microsoft.com/office/drawing/2014/main" id="{FB777AA6-5F63-0BD7-580A-EFC49CA59F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775" y="8802808"/>
            <a:ext cx="3904126" cy="8969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338059" cy="3139166"/>
            <a:chOff x="0" y="0"/>
            <a:chExt cx="2459407" cy="8267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59406" cy="826776"/>
            </a:xfrm>
            <a:custGeom>
              <a:avLst/>
              <a:gdLst/>
              <a:ahLst/>
              <a:cxnLst/>
              <a:rect l="l" t="t" r="r" b="b"/>
              <a:pathLst>
                <a:path w="2459406" h="826776">
                  <a:moveTo>
                    <a:pt x="42283" y="0"/>
                  </a:moveTo>
                  <a:lnTo>
                    <a:pt x="2417124" y="0"/>
                  </a:lnTo>
                  <a:cubicBezTo>
                    <a:pt x="2428338" y="0"/>
                    <a:pt x="2439093" y="4455"/>
                    <a:pt x="2447022" y="12384"/>
                  </a:cubicBezTo>
                  <a:cubicBezTo>
                    <a:pt x="2454952" y="20314"/>
                    <a:pt x="2459406" y="31069"/>
                    <a:pt x="2459406" y="42283"/>
                  </a:cubicBezTo>
                  <a:lnTo>
                    <a:pt x="2459406" y="784494"/>
                  </a:lnTo>
                  <a:cubicBezTo>
                    <a:pt x="2459406" y="795708"/>
                    <a:pt x="2454952" y="806462"/>
                    <a:pt x="2447022" y="814392"/>
                  </a:cubicBezTo>
                  <a:cubicBezTo>
                    <a:pt x="2439093" y="822321"/>
                    <a:pt x="2428338" y="826776"/>
                    <a:pt x="2417124" y="826776"/>
                  </a:cubicBezTo>
                  <a:lnTo>
                    <a:pt x="42283" y="826776"/>
                  </a:lnTo>
                  <a:cubicBezTo>
                    <a:pt x="31069" y="826776"/>
                    <a:pt x="20314" y="822321"/>
                    <a:pt x="12384" y="814392"/>
                  </a:cubicBezTo>
                  <a:cubicBezTo>
                    <a:pt x="4455" y="806462"/>
                    <a:pt x="0" y="795708"/>
                    <a:pt x="0" y="784494"/>
                  </a:cubicBezTo>
                  <a:lnTo>
                    <a:pt x="0" y="42283"/>
                  </a:lnTo>
                  <a:cubicBezTo>
                    <a:pt x="0" y="31069"/>
                    <a:pt x="4455" y="20314"/>
                    <a:pt x="12384" y="12384"/>
                  </a:cubicBezTo>
                  <a:cubicBezTo>
                    <a:pt x="20314" y="4455"/>
                    <a:pt x="31069" y="0"/>
                    <a:pt x="4228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59407" cy="826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67939" y="2598283"/>
            <a:ext cx="6007608" cy="8229600"/>
          </a:xfrm>
          <a:custGeom>
            <a:avLst/>
            <a:gdLst/>
            <a:ahLst/>
            <a:cxnLst/>
            <a:rect l="l" t="t" r="r" b="b"/>
            <a:pathLst>
              <a:path w="6007608" h="8229600">
                <a:moveTo>
                  <a:pt x="0" y="0"/>
                </a:moveTo>
                <a:lnTo>
                  <a:pt x="6007608" y="0"/>
                </a:lnTo>
                <a:lnTo>
                  <a:pt x="60076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758280" y="2297724"/>
            <a:ext cx="9641973" cy="1695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Tarp užduočių.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Kūno perkusijos pavyzdys: spauskite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www.youtube.com/watch?v=sb-2VsE2y-U"/>
              </a:rPr>
              <a:t>ČIA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Pradėkite naudotis kūno perkusija: spauskite </a:t>
            </a:r>
            <a:r>
              <a:rPr lang="en-US" sz="2499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youtu.be/KKr69zmNLB0"/>
              </a:rPr>
              <a:t>ČIA</a:t>
            </a:r>
          </a:p>
          <a:p>
            <a:pPr algn="l">
              <a:lnSpc>
                <a:spcPts val="3449"/>
              </a:lnSpc>
            </a:pPr>
            <a:endParaRPr lang="en-US" sz="2499" u="sng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4" tooltip="https://youtu.be/KKr69zmNLB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8280" y="1395580"/>
            <a:ext cx="9641973" cy="1205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ENERGIZATORIUS:</a:t>
            </a:r>
          </a:p>
          <a:p>
            <a:pPr algn="l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191855" y="4028143"/>
            <a:ext cx="9641973" cy="59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EVALUATIE: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1028700"/>
            <a:ext cx="9539868" cy="2600735"/>
            <a:chOff x="0" y="0"/>
            <a:chExt cx="2512558" cy="6849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12558" cy="684967"/>
            </a:xfrm>
            <a:custGeom>
              <a:avLst/>
              <a:gdLst/>
              <a:ahLst/>
              <a:cxnLst/>
              <a:rect l="l" t="t" r="r" b="b"/>
              <a:pathLst>
                <a:path w="2512558" h="684967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643579"/>
                  </a:lnTo>
                  <a:cubicBezTo>
                    <a:pt x="2512558" y="666437"/>
                    <a:pt x="2494028" y="684967"/>
                    <a:pt x="2471170" y="684967"/>
                  </a:cubicBezTo>
                  <a:lnTo>
                    <a:pt x="41388" y="684967"/>
                  </a:lnTo>
                  <a:cubicBezTo>
                    <a:pt x="18530" y="684967"/>
                    <a:pt x="0" y="666437"/>
                    <a:pt x="0" y="643579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512558" cy="684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41481" y="2235538"/>
            <a:ext cx="8569381" cy="340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Šią pamoką atlikite 1 ir 2 užduotis iš 2 pamokos.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41481" y="1325448"/>
            <a:ext cx="48112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UŽDUOTYS: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0"/>
              <a:ext cx="2512558" cy="48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6" name="Group 16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96678" cy="18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7682" y="1028700"/>
            <a:ext cx="8620259" cy="3255777"/>
            <a:chOff x="0" y="0"/>
            <a:chExt cx="2270356" cy="8574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857488"/>
            </a:xfrm>
            <a:custGeom>
              <a:avLst/>
              <a:gdLst/>
              <a:ahLst/>
              <a:cxnLst/>
              <a:rect l="l" t="t" r="r" b="b"/>
              <a:pathLst>
                <a:path w="2270356" h="857488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811685"/>
                  </a:lnTo>
                  <a:cubicBezTo>
                    <a:pt x="2270356" y="836982"/>
                    <a:pt x="2249849" y="857488"/>
                    <a:pt x="2224553" y="857488"/>
                  </a:cubicBezTo>
                  <a:lnTo>
                    <a:pt x="45803" y="857488"/>
                  </a:lnTo>
                  <a:cubicBezTo>
                    <a:pt x="20507" y="857488"/>
                    <a:pt x="0" y="836982"/>
                    <a:pt x="0" y="811685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857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10128" y="1155178"/>
            <a:ext cx="7135367" cy="335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ANKSTESNĖS PAMOKOS ĮVERTINIMAS</a:t>
            </a:r>
          </a:p>
          <a:p>
            <a:pPr algn="l">
              <a:lnSpc>
                <a:spcPts val="6799"/>
              </a:lnSpc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65635" y="2530053"/>
            <a:ext cx="709347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endParaRPr/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Kaip sekėsi atlikti 1 ir 2 užduotis? Ar viskas baigta?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7259300" y="8478337"/>
            <a:ext cx="2214562" cy="22145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4654128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404678" y="1028700"/>
            <a:ext cx="3328988" cy="332898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0561"/>
            <a:ext cx="7816310" cy="4425877"/>
            <a:chOff x="0" y="0"/>
            <a:chExt cx="2058617" cy="1165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8617" cy="1165663"/>
            </a:xfrm>
            <a:custGeom>
              <a:avLst/>
              <a:gdLst/>
              <a:ahLst/>
              <a:cxnLst/>
              <a:rect l="l" t="t" r="r" b="b"/>
              <a:pathLst>
                <a:path w="2058617" h="1165663">
                  <a:moveTo>
                    <a:pt x="50515" y="0"/>
                  </a:moveTo>
                  <a:lnTo>
                    <a:pt x="2008102" y="0"/>
                  </a:lnTo>
                  <a:cubicBezTo>
                    <a:pt x="2036001" y="0"/>
                    <a:pt x="2058617" y="22616"/>
                    <a:pt x="2058617" y="50515"/>
                  </a:cubicBezTo>
                  <a:lnTo>
                    <a:pt x="2058617" y="1115148"/>
                  </a:lnTo>
                  <a:cubicBezTo>
                    <a:pt x="2058617" y="1143047"/>
                    <a:pt x="2036001" y="1165663"/>
                    <a:pt x="2008102" y="1165663"/>
                  </a:cubicBezTo>
                  <a:lnTo>
                    <a:pt x="50515" y="1165663"/>
                  </a:lnTo>
                  <a:cubicBezTo>
                    <a:pt x="22616" y="1165663"/>
                    <a:pt x="0" y="1143047"/>
                    <a:pt x="0" y="1115148"/>
                  </a:cubicBezTo>
                  <a:lnTo>
                    <a:pt x="0" y="50515"/>
                  </a:lnTo>
                  <a:cubicBezTo>
                    <a:pt x="0" y="22616"/>
                    <a:pt x="22616" y="0"/>
                    <a:pt x="50515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8617" cy="1165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04934" y="3288116"/>
            <a:ext cx="6063843" cy="486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endParaRPr dirty="0"/>
          </a:p>
          <a:p>
            <a:pPr algn="ctr">
              <a:lnSpc>
                <a:spcPts val="4829"/>
              </a:lnSpc>
            </a:pP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Kuris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muzikos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stilius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jus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nustebino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atliekant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1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užduotį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atradote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naują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499" b="1" dirty="0" err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stilių</a:t>
            </a:r>
            <a:r>
              <a:rPr lang="en-US" sz="3499" b="1" dirty="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?</a:t>
            </a:r>
          </a:p>
          <a:p>
            <a:pPr algn="ctr">
              <a:lnSpc>
                <a:spcPts val="4829"/>
              </a:lnSpc>
            </a:pPr>
            <a:endParaRPr lang="en-US" sz="3499" b="1" dirty="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29"/>
              </a:lnSpc>
            </a:pPr>
            <a:endParaRPr lang="en-US" sz="3499" b="1" dirty="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29"/>
              </a:lnSpc>
            </a:pPr>
            <a:endParaRPr lang="en-US" sz="3499" b="1" dirty="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930561"/>
            <a:ext cx="7816310" cy="4425877"/>
            <a:chOff x="0" y="0"/>
            <a:chExt cx="2058617" cy="1165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8617" cy="1165663"/>
            </a:xfrm>
            <a:custGeom>
              <a:avLst/>
              <a:gdLst/>
              <a:ahLst/>
              <a:cxnLst/>
              <a:rect l="l" t="t" r="r" b="b"/>
              <a:pathLst>
                <a:path w="2058617" h="1165663">
                  <a:moveTo>
                    <a:pt x="50515" y="0"/>
                  </a:moveTo>
                  <a:lnTo>
                    <a:pt x="2008102" y="0"/>
                  </a:lnTo>
                  <a:cubicBezTo>
                    <a:pt x="2036001" y="0"/>
                    <a:pt x="2058617" y="22616"/>
                    <a:pt x="2058617" y="50515"/>
                  </a:cubicBezTo>
                  <a:lnTo>
                    <a:pt x="2058617" y="1115148"/>
                  </a:lnTo>
                  <a:cubicBezTo>
                    <a:pt x="2058617" y="1143047"/>
                    <a:pt x="2036001" y="1165663"/>
                    <a:pt x="2008102" y="1165663"/>
                  </a:cubicBezTo>
                  <a:lnTo>
                    <a:pt x="50515" y="1165663"/>
                  </a:lnTo>
                  <a:cubicBezTo>
                    <a:pt x="22616" y="1165663"/>
                    <a:pt x="0" y="1143047"/>
                    <a:pt x="0" y="1115148"/>
                  </a:cubicBezTo>
                  <a:lnTo>
                    <a:pt x="0" y="50515"/>
                  </a:lnTo>
                  <a:cubicBezTo>
                    <a:pt x="0" y="22616"/>
                    <a:pt x="22616" y="0"/>
                    <a:pt x="50515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058617" cy="11656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04934" y="3580641"/>
            <a:ext cx="6063843" cy="364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endParaRPr/>
          </a:p>
          <a:p>
            <a:pPr algn="ctr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Kas nori pasidalyti 2 užduoties plakatu ir ką nors apie jį pasakyti?</a:t>
            </a: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278440" cy="7315011"/>
            <a:chOff x="0" y="0"/>
            <a:chExt cx="2443704" cy="19265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3705" cy="1926587"/>
            </a:xfrm>
            <a:custGeom>
              <a:avLst/>
              <a:gdLst/>
              <a:ahLst/>
              <a:cxnLst/>
              <a:rect l="l" t="t" r="r" b="b"/>
              <a:pathLst>
                <a:path w="2443705" h="1926587">
                  <a:moveTo>
                    <a:pt x="42554" y="0"/>
                  </a:moveTo>
                  <a:lnTo>
                    <a:pt x="2401150" y="0"/>
                  </a:lnTo>
                  <a:cubicBezTo>
                    <a:pt x="2424652" y="0"/>
                    <a:pt x="2443705" y="19052"/>
                    <a:pt x="2443705" y="42554"/>
                  </a:cubicBezTo>
                  <a:lnTo>
                    <a:pt x="2443705" y="1884033"/>
                  </a:lnTo>
                  <a:cubicBezTo>
                    <a:pt x="2443705" y="1895319"/>
                    <a:pt x="2439221" y="1906143"/>
                    <a:pt x="2431241" y="1914123"/>
                  </a:cubicBezTo>
                  <a:cubicBezTo>
                    <a:pt x="2423260" y="1922104"/>
                    <a:pt x="2412436" y="1926587"/>
                    <a:pt x="2401150" y="1926587"/>
                  </a:cubicBezTo>
                  <a:lnTo>
                    <a:pt x="42554" y="1926587"/>
                  </a:lnTo>
                  <a:cubicBezTo>
                    <a:pt x="31268" y="1926587"/>
                    <a:pt x="20444" y="1922104"/>
                    <a:pt x="12464" y="1914123"/>
                  </a:cubicBezTo>
                  <a:cubicBezTo>
                    <a:pt x="4483" y="1906143"/>
                    <a:pt x="0" y="1895319"/>
                    <a:pt x="0" y="1884033"/>
                  </a:cubicBezTo>
                  <a:lnTo>
                    <a:pt x="0" y="42554"/>
                  </a:lnTo>
                  <a:cubicBezTo>
                    <a:pt x="0" y="31268"/>
                    <a:pt x="4483" y="20444"/>
                    <a:pt x="12464" y="12464"/>
                  </a:cubicBezTo>
                  <a:cubicBezTo>
                    <a:pt x="20444" y="4483"/>
                    <a:pt x="31268" y="0"/>
                    <a:pt x="4255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43704" cy="1926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903954" y="3622396"/>
            <a:ext cx="7088553" cy="6972559"/>
          </a:xfrm>
          <a:custGeom>
            <a:avLst/>
            <a:gdLst/>
            <a:ahLst/>
            <a:cxnLst/>
            <a:rect l="l" t="t" r="r" b="b"/>
            <a:pathLst>
              <a:path w="7088553" h="6972559">
                <a:moveTo>
                  <a:pt x="0" y="0"/>
                </a:moveTo>
                <a:lnTo>
                  <a:pt x="7088553" y="0"/>
                </a:lnTo>
                <a:lnTo>
                  <a:pt x="7088553" y="6972559"/>
                </a:lnTo>
                <a:lnTo>
                  <a:pt x="0" y="69725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82849" y="1628559"/>
            <a:ext cx="689845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ATPAŽINTI EMOCIJAS: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82849" y="2769595"/>
            <a:ext cx="7970142" cy="469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Atpažinti slaugytojo emocijas ne visada lengva.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Tai gali būti susiję su tokiomis ligomis kaip Parkinsono liga ir demencija.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Pasirodo, kad visame pasaulyje iš esmės yra šešios emocijos, su kuriomis susiduriame.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 atpažinsite juos visus kitoje skaidrėje?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5990" y="2577095"/>
            <a:ext cx="8790898" cy="3633206"/>
            <a:chOff x="0" y="0"/>
            <a:chExt cx="2315298" cy="13518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15298" cy="1351852"/>
            </a:xfrm>
            <a:custGeom>
              <a:avLst/>
              <a:gdLst/>
              <a:ahLst/>
              <a:cxnLst/>
              <a:rect l="l" t="t" r="r" b="b"/>
              <a:pathLst>
                <a:path w="2315298" h="1351852">
                  <a:moveTo>
                    <a:pt x="44914" y="0"/>
                  </a:moveTo>
                  <a:lnTo>
                    <a:pt x="2270384" y="0"/>
                  </a:lnTo>
                  <a:cubicBezTo>
                    <a:pt x="2282296" y="0"/>
                    <a:pt x="2293720" y="4732"/>
                    <a:pt x="2302143" y="13155"/>
                  </a:cubicBezTo>
                  <a:cubicBezTo>
                    <a:pt x="2310566" y="21578"/>
                    <a:pt x="2315298" y="33002"/>
                    <a:pt x="2315298" y="44914"/>
                  </a:cubicBezTo>
                  <a:lnTo>
                    <a:pt x="2315298" y="1306937"/>
                  </a:lnTo>
                  <a:cubicBezTo>
                    <a:pt x="2315298" y="1331743"/>
                    <a:pt x="2295190" y="1351852"/>
                    <a:pt x="2270384" y="1351852"/>
                  </a:cubicBezTo>
                  <a:lnTo>
                    <a:pt x="44914" y="1351852"/>
                  </a:lnTo>
                  <a:cubicBezTo>
                    <a:pt x="33002" y="1351852"/>
                    <a:pt x="21578" y="1347120"/>
                    <a:pt x="13155" y="1338697"/>
                  </a:cubicBezTo>
                  <a:cubicBezTo>
                    <a:pt x="4732" y="1330274"/>
                    <a:pt x="0" y="1318850"/>
                    <a:pt x="0" y="1306937"/>
                  </a:cubicBezTo>
                  <a:lnTo>
                    <a:pt x="0" y="44914"/>
                  </a:lnTo>
                  <a:cubicBezTo>
                    <a:pt x="0" y="20109"/>
                    <a:pt x="20109" y="0"/>
                    <a:pt x="4491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315298" cy="1351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79715" y="1745382"/>
            <a:ext cx="7488445" cy="6796236"/>
          </a:xfrm>
          <a:custGeom>
            <a:avLst/>
            <a:gdLst/>
            <a:ahLst/>
            <a:cxnLst/>
            <a:rect l="l" t="t" r="r" b="b"/>
            <a:pathLst>
              <a:path w="7488445" h="6796236">
                <a:moveTo>
                  <a:pt x="0" y="0"/>
                </a:moveTo>
                <a:lnTo>
                  <a:pt x="7488445" y="0"/>
                </a:lnTo>
                <a:lnTo>
                  <a:pt x="7488445" y="6796236"/>
                </a:lnTo>
                <a:lnTo>
                  <a:pt x="0" y="6796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220977" y="3021590"/>
            <a:ext cx="6933356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EMOCIJŲ UŽDUOTIS: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20977" y="4053279"/>
            <a:ext cx="7970142" cy="3894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Kaip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manote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kokias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emocijas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matote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Užrašykite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visus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6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užrašus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ant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lapelio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154333" y="1745382"/>
            <a:ext cx="1126542" cy="1942313"/>
          </a:xfrm>
          <a:custGeom>
            <a:avLst/>
            <a:gdLst/>
            <a:ahLst/>
            <a:cxnLst/>
            <a:rect l="l" t="t" r="r" b="b"/>
            <a:pathLst>
              <a:path w="1126542" h="1942313">
                <a:moveTo>
                  <a:pt x="0" y="0"/>
                </a:moveTo>
                <a:lnTo>
                  <a:pt x="1126542" y="0"/>
                </a:lnTo>
                <a:lnTo>
                  <a:pt x="1126542" y="1942313"/>
                </a:lnTo>
                <a:lnTo>
                  <a:pt x="0" y="19423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6865108" cy="1829784"/>
            <a:chOff x="0" y="0"/>
            <a:chExt cx="1808094" cy="4819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08094" cy="481919"/>
            </a:xfrm>
            <a:custGeom>
              <a:avLst/>
              <a:gdLst/>
              <a:ahLst/>
              <a:cxnLst/>
              <a:rect l="l" t="t" r="r" b="b"/>
              <a:pathLst>
                <a:path w="1808094" h="481919">
                  <a:moveTo>
                    <a:pt x="57514" y="0"/>
                  </a:moveTo>
                  <a:lnTo>
                    <a:pt x="1750581" y="0"/>
                  </a:lnTo>
                  <a:cubicBezTo>
                    <a:pt x="1765834" y="0"/>
                    <a:pt x="1780463" y="6059"/>
                    <a:pt x="1791249" y="16845"/>
                  </a:cubicBezTo>
                  <a:cubicBezTo>
                    <a:pt x="1802035" y="27631"/>
                    <a:pt x="1808094" y="42260"/>
                    <a:pt x="1808094" y="57514"/>
                  </a:cubicBezTo>
                  <a:lnTo>
                    <a:pt x="1808094" y="424405"/>
                  </a:lnTo>
                  <a:cubicBezTo>
                    <a:pt x="1808094" y="439658"/>
                    <a:pt x="1802035" y="454287"/>
                    <a:pt x="1791249" y="465073"/>
                  </a:cubicBezTo>
                  <a:cubicBezTo>
                    <a:pt x="1780463" y="475859"/>
                    <a:pt x="1765834" y="481919"/>
                    <a:pt x="1750581" y="481919"/>
                  </a:cubicBezTo>
                  <a:lnTo>
                    <a:pt x="57514" y="481919"/>
                  </a:lnTo>
                  <a:cubicBezTo>
                    <a:pt x="42260" y="481919"/>
                    <a:pt x="27631" y="475859"/>
                    <a:pt x="16845" y="465073"/>
                  </a:cubicBezTo>
                  <a:cubicBezTo>
                    <a:pt x="6059" y="454287"/>
                    <a:pt x="0" y="439658"/>
                    <a:pt x="0" y="424405"/>
                  </a:cubicBezTo>
                  <a:lnTo>
                    <a:pt x="0" y="57514"/>
                  </a:lnTo>
                  <a:cubicBezTo>
                    <a:pt x="0" y="42260"/>
                    <a:pt x="6059" y="27631"/>
                    <a:pt x="16845" y="16845"/>
                  </a:cubicBezTo>
                  <a:cubicBezTo>
                    <a:pt x="27631" y="6059"/>
                    <a:pt x="42260" y="0"/>
                    <a:pt x="57514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808094" cy="481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855364" y="1641967"/>
            <a:ext cx="10596724" cy="9614118"/>
          </a:xfrm>
          <a:custGeom>
            <a:avLst/>
            <a:gdLst/>
            <a:ahLst/>
            <a:cxnLst/>
            <a:rect l="l" t="t" r="r" b="b"/>
            <a:pathLst>
              <a:path w="10596724" h="9614118">
                <a:moveTo>
                  <a:pt x="0" y="0"/>
                </a:moveTo>
                <a:lnTo>
                  <a:pt x="10596724" y="0"/>
                </a:lnTo>
                <a:lnTo>
                  <a:pt x="10596724" y="9614118"/>
                </a:lnTo>
                <a:lnTo>
                  <a:pt x="0" y="96141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505562" y="1460992"/>
            <a:ext cx="6665661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IR 2 UŽDUOTIS</a:t>
            </a:r>
          </a:p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3776" y="1028700"/>
            <a:ext cx="8463994" cy="7839775"/>
          </a:xfrm>
          <a:custGeom>
            <a:avLst/>
            <a:gdLst/>
            <a:ahLst/>
            <a:cxnLst/>
            <a:rect l="l" t="t" r="r" b="b"/>
            <a:pathLst>
              <a:path w="8463994" h="7839775">
                <a:moveTo>
                  <a:pt x="0" y="0"/>
                </a:moveTo>
                <a:lnTo>
                  <a:pt x="8463994" y="0"/>
                </a:lnTo>
                <a:lnTo>
                  <a:pt x="8463994" y="7839775"/>
                </a:lnTo>
                <a:lnTo>
                  <a:pt x="0" y="78397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86630" y="1943289"/>
            <a:ext cx="10995701" cy="6400422"/>
            <a:chOff x="0" y="0"/>
            <a:chExt cx="2895987" cy="16857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5987" cy="1685708"/>
            </a:xfrm>
            <a:custGeom>
              <a:avLst/>
              <a:gdLst/>
              <a:ahLst/>
              <a:cxnLst/>
              <a:rect l="l" t="t" r="r" b="b"/>
              <a:pathLst>
                <a:path w="2895987" h="1685708">
                  <a:moveTo>
                    <a:pt x="35908" y="0"/>
                  </a:moveTo>
                  <a:lnTo>
                    <a:pt x="2860079" y="0"/>
                  </a:lnTo>
                  <a:cubicBezTo>
                    <a:pt x="2869602" y="0"/>
                    <a:pt x="2878736" y="3783"/>
                    <a:pt x="2885470" y="10517"/>
                  </a:cubicBezTo>
                  <a:cubicBezTo>
                    <a:pt x="2892204" y="17251"/>
                    <a:pt x="2895987" y="26385"/>
                    <a:pt x="2895987" y="35908"/>
                  </a:cubicBezTo>
                  <a:lnTo>
                    <a:pt x="2895987" y="1649799"/>
                  </a:lnTo>
                  <a:cubicBezTo>
                    <a:pt x="2895987" y="1659323"/>
                    <a:pt x="2892204" y="1668456"/>
                    <a:pt x="2885470" y="1675190"/>
                  </a:cubicBezTo>
                  <a:cubicBezTo>
                    <a:pt x="2878736" y="1681925"/>
                    <a:pt x="2869602" y="1685708"/>
                    <a:pt x="2860079" y="1685708"/>
                  </a:cubicBezTo>
                  <a:lnTo>
                    <a:pt x="35908" y="1685708"/>
                  </a:lnTo>
                  <a:cubicBezTo>
                    <a:pt x="26385" y="1685708"/>
                    <a:pt x="17251" y="1681925"/>
                    <a:pt x="10517" y="1675190"/>
                  </a:cubicBezTo>
                  <a:cubicBezTo>
                    <a:pt x="3783" y="1668456"/>
                    <a:pt x="0" y="1659323"/>
                    <a:pt x="0" y="1649799"/>
                  </a:cubicBezTo>
                  <a:lnTo>
                    <a:pt x="0" y="35908"/>
                  </a:lnTo>
                  <a:cubicBezTo>
                    <a:pt x="0" y="26385"/>
                    <a:pt x="3783" y="17251"/>
                    <a:pt x="10517" y="10517"/>
                  </a:cubicBezTo>
                  <a:cubicBezTo>
                    <a:pt x="17251" y="3783"/>
                    <a:pt x="26385" y="0"/>
                    <a:pt x="3590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895987" cy="1685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3494" y="3610334"/>
            <a:ext cx="9641973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užduotis: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Kodėl išgirdę muziką beveik automatiškai pradedate judėti? Kodėl muzikos terapija gali padėti išspręsti tam tikras smegenų problemas?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Atlikite pirmąją užduotį perskaitę straipsnį. </a:t>
            </a: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Straipsnį rasite užduotyse.“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16210" y="2310170"/>
            <a:ext cx="9641973" cy="181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IR 2 UŽDUOTIS MUZIKA IR SMEGENYS</a:t>
            </a:r>
          </a:p>
          <a:p>
            <a:pPr algn="l">
              <a:lnSpc>
                <a:spcPts val="4829"/>
              </a:lnSpc>
            </a:pPr>
            <a:endParaRPr lang="en-US" sz="3499" b="1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055849" y="7666722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916275" y="-724655"/>
            <a:ext cx="3328988" cy="33289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62829" y="-957536"/>
            <a:ext cx="19450829" cy="14101851"/>
          </a:xfrm>
          <a:custGeom>
            <a:avLst/>
            <a:gdLst/>
            <a:ahLst/>
            <a:cxnLst/>
            <a:rect l="l" t="t" r="r" b="b"/>
            <a:pathLst>
              <a:path w="19450829" h="14101851">
                <a:moveTo>
                  <a:pt x="0" y="0"/>
                </a:moveTo>
                <a:lnTo>
                  <a:pt x="19450829" y="0"/>
                </a:lnTo>
                <a:lnTo>
                  <a:pt x="19450829" y="14101851"/>
                </a:lnTo>
                <a:lnTo>
                  <a:pt x="0" y="141018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8807907" y="1324501"/>
            <a:ext cx="9480093" cy="8164730"/>
          </a:xfrm>
          <a:custGeom>
            <a:avLst/>
            <a:gdLst/>
            <a:ahLst/>
            <a:cxnLst/>
            <a:rect l="l" t="t" r="r" b="b"/>
            <a:pathLst>
              <a:path w="9480093" h="8164730">
                <a:moveTo>
                  <a:pt x="0" y="0"/>
                </a:moveTo>
                <a:lnTo>
                  <a:pt x="9480093" y="0"/>
                </a:lnTo>
                <a:lnTo>
                  <a:pt x="9480093" y="8164730"/>
                </a:lnTo>
                <a:lnTo>
                  <a:pt x="0" y="81647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663044" y="1324501"/>
            <a:ext cx="10995701" cy="7933799"/>
            <a:chOff x="0" y="0"/>
            <a:chExt cx="2895987" cy="2089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95987" cy="2089560"/>
            </a:xfrm>
            <a:custGeom>
              <a:avLst/>
              <a:gdLst/>
              <a:ahLst/>
              <a:cxnLst/>
              <a:rect l="l" t="t" r="r" b="b"/>
              <a:pathLst>
                <a:path w="2895987" h="2089560">
                  <a:moveTo>
                    <a:pt x="35908" y="0"/>
                  </a:moveTo>
                  <a:lnTo>
                    <a:pt x="2860079" y="0"/>
                  </a:lnTo>
                  <a:cubicBezTo>
                    <a:pt x="2869602" y="0"/>
                    <a:pt x="2878736" y="3783"/>
                    <a:pt x="2885470" y="10517"/>
                  </a:cubicBezTo>
                  <a:cubicBezTo>
                    <a:pt x="2892204" y="17251"/>
                    <a:pt x="2895987" y="26385"/>
                    <a:pt x="2895987" y="35908"/>
                  </a:cubicBezTo>
                  <a:lnTo>
                    <a:pt x="2895987" y="2053652"/>
                  </a:lnTo>
                  <a:cubicBezTo>
                    <a:pt x="2895987" y="2063175"/>
                    <a:pt x="2892204" y="2072309"/>
                    <a:pt x="2885470" y="2079043"/>
                  </a:cubicBezTo>
                  <a:cubicBezTo>
                    <a:pt x="2878736" y="2085777"/>
                    <a:pt x="2869602" y="2089560"/>
                    <a:pt x="2860079" y="2089560"/>
                  </a:cubicBezTo>
                  <a:lnTo>
                    <a:pt x="35908" y="2089560"/>
                  </a:lnTo>
                  <a:cubicBezTo>
                    <a:pt x="26385" y="2089560"/>
                    <a:pt x="17251" y="2085777"/>
                    <a:pt x="10517" y="2079043"/>
                  </a:cubicBezTo>
                  <a:cubicBezTo>
                    <a:pt x="3783" y="2072309"/>
                    <a:pt x="0" y="2063175"/>
                    <a:pt x="0" y="2053652"/>
                  </a:cubicBezTo>
                  <a:lnTo>
                    <a:pt x="0" y="35908"/>
                  </a:lnTo>
                  <a:cubicBezTo>
                    <a:pt x="0" y="26385"/>
                    <a:pt x="3783" y="17251"/>
                    <a:pt x="10517" y="10517"/>
                  </a:cubicBezTo>
                  <a:cubicBezTo>
                    <a:pt x="17251" y="3783"/>
                    <a:pt x="26385" y="0"/>
                    <a:pt x="3590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895987" cy="20895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39908" y="3019425"/>
            <a:ext cx="9641973" cy="6510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</a:t>
            </a:r>
            <a:r>
              <a:rPr lang="en-US" sz="24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užduotis</a:t>
            </a: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  <a:p>
            <a:pPr algn="l">
              <a:lnSpc>
                <a:spcPts val="3449"/>
              </a:lnSpc>
            </a:pPr>
            <a:endParaRPr lang="en-US" sz="24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3449"/>
              </a:lnSpc>
            </a:pP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Kodėl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išgirdę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muziką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beveik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automatiškai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pradedate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judėti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Kodėl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muzikos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terapija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gali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padėti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išspręsti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tam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tikras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smegenų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problemas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lt-LT" sz="2500" dirty="0">
                <a:latin typeface="Montserrat" panose="00000500000000000000" pitchFamily="2" charset="0"/>
              </a:rPr>
              <a:t>Žiūrėkite </a:t>
            </a:r>
            <a:r>
              <a:rPr lang="lt-LT" sz="2500" dirty="0">
                <a:latin typeface="Montserrat" panose="00000500000000000000" pitchFamily="2" charset="0"/>
                <a:hlinkClick r:id="rId6"/>
              </a:rPr>
              <a:t>ŠĮ</a:t>
            </a:r>
            <a:r>
              <a:rPr lang="lt-LT" sz="2500" dirty="0">
                <a:latin typeface="Montserrat" panose="00000500000000000000" pitchFamily="2" charset="0"/>
              </a:rPr>
              <a:t> filmą ir tada atlikite 2-ąją užduotį.</a:t>
            </a:r>
            <a:r>
              <a:rPr lang="nl-NL" sz="2500" dirty="0"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3449"/>
              </a:lnSpc>
            </a:pPr>
            <a:endParaRPr lang="en-US" sz="2499" u="sng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hlinkClick r:id="rId6" tooltip="https://www.youtube.com/watch?v=9Kq3rwjMxTE"/>
            </a:endParaRPr>
          </a:p>
          <a:p>
            <a:pPr algn="l">
              <a:lnSpc>
                <a:spcPts val="3449"/>
              </a:lnSpc>
            </a:pPr>
            <a:r>
              <a:rPr lang="en-US" sz="24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PATARIMAS </a:t>
            </a:r>
          </a:p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Eriko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Scherderio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dokumentinį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filmą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sudaro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5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dalys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449"/>
              </a:lnSpc>
            </a:pP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Kad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gautumėte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užduotį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jums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tereikia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pažiūrėti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epizodą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tačiau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verta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pažiūrėti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kitus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epizodus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ypač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5 </a:t>
            </a:r>
            <a:r>
              <a:rPr lang="en-US" sz="24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epizodą</a:t>
            </a:r>
            <a:r>
              <a:rPr lang="en-US" sz="24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92623" y="1773295"/>
            <a:ext cx="9641973" cy="181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IR 2 UŽDUOTIS MUZIKA IR SMEGENYS </a:t>
            </a:r>
          </a:p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l">
              <a:lnSpc>
                <a:spcPts val="4829"/>
              </a:lnSpc>
            </a:pPr>
            <a:r>
              <a:rPr lang="en-US" sz="3499" b="1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285</Words>
  <Application>Microsoft Office PowerPoint</Application>
  <PresentationFormat>Aangepast</PresentationFormat>
  <Paragraphs>67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Montserrat Bold</vt:lpstr>
      <vt:lpstr>Arial</vt:lpstr>
      <vt:lpstr>Calibri</vt:lpstr>
      <vt:lpstr>Montserrat</vt:lpstr>
      <vt:lpstr>Aptos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 DaDOM les 2 Muziek en ons brein</dc:title>
  <dc:creator>Julia Teeninga</dc:creator>
  <cp:lastModifiedBy>Julia Teeninga</cp:lastModifiedBy>
  <cp:revision>4</cp:revision>
  <dcterms:created xsi:type="dcterms:W3CDTF">2006-08-16T00:00:00Z</dcterms:created>
  <dcterms:modified xsi:type="dcterms:W3CDTF">2024-11-07T12:42:19Z</dcterms:modified>
  <dc:identifier>DAGU3yAXJ2g</dc:identifier>
</cp:coreProperties>
</file>