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tserrat" panose="00000500000000000000" pitchFamily="2" charset="0"/>
      <p:regular r:id="rId11"/>
      <p:bold r:id="rId12"/>
    </p:embeddedFont>
    <p:embeddedFont>
      <p:font typeface="Montserrat Bold"/>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60"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youtube.com/watch?v=e5WjNctir5o"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3007237" y="7371055"/>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2486025" y="5149349"/>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1460001" y="571353"/>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3679276" y="8478337"/>
            <a:ext cx="4350945" cy="1559927"/>
            <a:chOff x="0" y="0"/>
            <a:chExt cx="1559280" cy="559042"/>
          </a:xfrm>
        </p:grpSpPr>
        <p:sp>
          <p:nvSpPr>
            <p:cNvPr id="12" name="Freeform 12"/>
            <p:cNvSpPr/>
            <p:nvPr/>
          </p:nvSpPr>
          <p:spPr>
            <a:xfrm>
              <a:off x="0" y="0"/>
              <a:ext cx="1559280" cy="559042"/>
            </a:xfrm>
            <a:custGeom>
              <a:avLst/>
              <a:gdLst/>
              <a:ahLst/>
              <a:cxnLst/>
              <a:rect l="l" t="t" r="r" b="b"/>
              <a:pathLst>
                <a:path w="1559280" h="559042">
                  <a:moveTo>
                    <a:pt x="65837" y="0"/>
                  </a:moveTo>
                  <a:lnTo>
                    <a:pt x="1493444" y="0"/>
                  </a:lnTo>
                  <a:cubicBezTo>
                    <a:pt x="1529804" y="0"/>
                    <a:pt x="1559280" y="29476"/>
                    <a:pt x="1559280" y="65837"/>
                  </a:cubicBezTo>
                  <a:lnTo>
                    <a:pt x="1559280" y="493206"/>
                  </a:lnTo>
                  <a:cubicBezTo>
                    <a:pt x="1559280" y="529566"/>
                    <a:pt x="1529804" y="559042"/>
                    <a:pt x="1493444" y="559042"/>
                  </a:cubicBezTo>
                  <a:lnTo>
                    <a:pt x="65837" y="559042"/>
                  </a:lnTo>
                  <a:cubicBezTo>
                    <a:pt x="29476" y="559042"/>
                    <a:pt x="0" y="529566"/>
                    <a:pt x="0" y="493206"/>
                  </a:cubicBezTo>
                  <a:lnTo>
                    <a:pt x="0" y="65837"/>
                  </a:lnTo>
                  <a:cubicBezTo>
                    <a:pt x="0" y="29476"/>
                    <a:pt x="29476" y="0"/>
                    <a:pt x="65837" y="0"/>
                  </a:cubicBezTo>
                  <a:close/>
                </a:path>
              </a:pathLst>
            </a:custGeom>
            <a:solidFill>
              <a:srgbClr val="FDFDFB"/>
            </a:solidFill>
          </p:spPr>
          <p:txBody>
            <a:bodyPr/>
            <a:lstStyle/>
            <a:p>
              <a:endParaRPr lang="nl-NL"/>
            </a:p>
          </p:txBody>
        </p:sp>
        <p:sp>
          <p:nvSpPr>
            <p:cNvPr id="13" name="TextBox 13"/>
            <p:cNvSpPr txBox="1"/>
            <p:nvPr/>
          </p:nvSpPr>
          <p:spPr>
            <a:xfrm>
              <a:off x="0" y="-19050"/>
              <a:ext cx="1559280" cy="578092"/>
            </a:xfrm>
            <a:prstGeom prst="rect">
              <a:avLst/>
            </a:prstGeom>
          </p:spPr>
          <p:txBody>
            <a:bodyPr lIns="50800" tIns="50800" rIns="50800" bIns="50800" rtlCol="0" anchor="ctr"/>
            <a:lstStyle/>
            <a:p>
              <a:pPr algn="ctr">
                <a:lnSpc>
                  <a:spcPts val="1891"/>
                </a:lnSpc>
              </a:pPr>
              <a:endParaRPr/>
            </a:p>
          </p:txBody>
        </p:sp>
      </p:grpSp>
      <p:grpSp>
        <p:nvGrpSpPr>
          <p:cNvPr id="14" name="Group 14"/>
          <p:cNvGrpSpPr/>
          <p:nvPr/>
        </p:nvGrpSpPr>
        <p:grpSpPr>
          <a:xfrm>
            <a:off x="4460159" y="1694722"/>
            <a:ext cx="8896498" cy="5357072"/>
            <a:chOff x="0" y="0"/>
            <a:chExt cx="3188304" cy="1919854"/>
          </a:xfrm>
        </p:grpSpPr>
        <p:sp>
          <p:nvSpPr>
            <p:cNvPr id="15" name="Freeform 15"/>
            <p:cNvSpPr/>
            <p:nvPr/>
          </p:nvSpPr>
          <p:spPr>
            <a:xfrm>
              <a:off x="0" y="0"/>
              <a:ext cx="3188304" cy="1919854"/>
            </a:xfrm>
            <a:custGeom>
              <a:avLst/>
              <a:gdLst/>
              <a:ahLst/>
              <a:cxnLst/>
              <a:rect l="l" t="t" r="r" b="b"/>
              <a:pathLst>
                <a:path w="3188304" h="1919854">
                  <a:moveTo>
                    <a:pt x="32198" y="0"/>
                  </a:moveTo>
                  <a:lnTo>
                    <a:pt x="3156106" y="0"/>
                  </a:lnTo>
                  <a:cubicBezTo>
                    <a:pt x="3173889" y="0"/>
                    <a:pt x="3188304" y="14416"/>
                    <a:pt x="3188304" y="32198"/>
                  </a:cubicBezTo>
                  <a:lnTo>
                    <a:pt x="3188304" y="1887656"/>
                  </a:lnTo>
                  <a:cubicBezTo>
                    <a:pt x="3188304" y="1905438"/>
                    <a:pt x="3173889" y="1919854"/>
                    <a:pt x="3156106" y="1919854"/>
                  </a:cubicBezTo>
                  <a:lnTo>
                    <a:pt x="32198" y="1919854"/>
                  </a:lnTo>
                  <a:cubicBezTo>
                    <a:pt x="14416" y="1919854"/>
                    <a:pt x="0" y="1905438"/>
                    <a:pt x="0" y="1887656"/>
                  </a:cubicBezTo>
                  <a:lnTo>
                    <a:pt x="0" y="32198"/>
                  </a:lnTo>
                  <a:cubicBezTo>
                    <a:pt x="0" y="14416"/>
                    <a:pt x="14416" y="0"/>
                    <a:pt x="32198" y="0"/>
                  </a:cubicBezTo>
                  <a:close/>
                </a:path>
              </a:pathLst>
            </a:custGeom>
            <a:solidFill>
              <a:srgbClr val="FDFDFB"/>
            </a:solidFill>
          </p:spPr>
          <p:txBody>
            <a:bodyPr/>
            <a:lstStyle/>
            <a:p>
              <a:endParaRPr lang="nl-NL"/>
            </a:p>
          </p:txBody>
        </p:sp>
        <p:sp>
          <p:nvSpPr>
            <p:cNvPr id="16" name="TextBox 16"/>
            <p:cNvSpPr txBox="1"/>
            <p:nvPr/>
          </p:nvSpPr>
          <p:spPr>
            <a:xfrm>
              <a:off x="0" y="-19050"/>
              <a:ext cx="3188304" cy="1938904"/>
            </a:xfrm>
            <a:prstGeom prst="rect">
              <a:avLst/>
            </a:prstGeom>
          </p:spPr>
          <p:txBody>
            <a:bodyPr lIns="50800" tIns="50800" rIns="50800" bIns="50800" rtlCol="0" anchor="ctr"/>
            <a:lstStyle/>
            <a:p>
              <a:pPr algn="ctr">
                <a:lnSpc>
                  <a:spcPts val="1891"/>
                </a:lnSpc>
              </a:pPr>
              <a:endParaRPr/>
            </a:p>
          </p:txBody>
        </p:sp>
      </p:grpSp>
      <p:sp>
        <p:nvSpPr>
          <p:cNvPr id="17" name="Freeform 17"/>
          <p:cNvSpPr/>
          <p:nvPr/>
        </p:nvSpPr>
        <p:spPr>
          <a:xfrm>
            <a:off x="7619560" y="4373258"/>
            <a:ext cx="2577696" cy="2142727"/>
          </a:xfrm>
          <a:custGeom>
            <a:avLst/>
            <a:gdLst/>
            <a:ahLst/>
            <a:cxnLst/>
            <a:rect l="l" t="t" r="r" b="b"/>
            <a:pathLst>
              <a:path w="2577696" h="2142727">
                <a:moveTo>
                  <a:pt x="0" y="0"/>
                </a:moveTo>
                <a:lnTo>
                  <a:pt x="2577697" y="0"/>
                </a:lnTo>
                <a:lnTo>
                  <a:pt x="2577697" y="2142727"/>
                </a:lnTo>
                <a:lnTo>
                  <a:pt x="0" y="2142727"/>
                </a:lnTo>
                <a:lnTo>
                  <a:pt x="0" y="0"/>
                </a:lnTo>
                <a:close/>
              </a:path>
            </a:pathLst>
          </a:custGeom>
          <a:blipFill>
            <a:blip r:embed="rId2"/>
            <a:stretch>
              <a:fillRect/>
            </a:stretch>
          </a:blipFill>
        </p:spPr>
        <p:txBody>
          <a:bodyPr/>
          <a:lstStyle/>
          <a:p>
            <a:endParaRPr lang="nl-NL"/>
          </a:p>
        </p:txBody>
      </p:sp>
      <p:sp>
        <p:nvSpPr>
          <p:cNvPr id="18" name="TextBox 18"/>
          <p:cNvSpPr txBox="1"/>
          <p:nvPr/>
        </p:nvSpPr>
        <p:spPr>
          <a:xfrm>
            <a:off x="3303646" y="2347363"/>
            <a:ext cx="11209525" cy="1653540"/>
          </a:xfrm>
          <a:prstGeom prst="rect">
            <a:avLst/>
          </a:prstGeom>
        </p:spPr>
        <p:txBody>
          <a:bodyPr lIns="0" tIns="0" rIns="0" bIns="0" rtlCol="0" anchor="t">
            <a:spAutoFit/>
          </a:bodyPr>
          <a:lstStyle/>
          <a:p>
            <a:pPr algn="ctr">
              <a:lnSpc>
                <a:spcPts val="6480"/>
              </a:lnSpc>
            </a:pPr>
            <a:r>
              <a:rPr lang="en-US" sz="6000" b="1">
                <a:solidFill>
                  <a:srgbClr val="AA1C20"/>
                </a:solidFill>
                <a:latin typeface="Montserrat Bold"/>
                <a:ea typeface="Montserrat Bold"/>
                <a:cs typeface="Montserrat Bold"/>
                <a:sym typeface="Montserrat Bold"/>
              </a:rPr>
              <a:t>LES 4</a:t>
            </a:r>
          </a:p>
          <a:p>
            <a:pPr algn="ctr">
              <a:lnSpc>
                <a:spcPts val="6480"/>
              </a:lnSpc>
            </a:pPr>
            <a:r>
              <a:rPr lang="en-US" sz="6000">
                <a:solidFill>
                  <a:srgbClr val="E9AC60"/>
                </a:solidFill>
                <a:latin typeface="Montserrat"/>
                <a:ea typeface="Montserrat"/>
                <a:cs typeface="Montserrat"/>
                <a:sym typeface="Montserrat"/>
              </a:rPr>
              <a:t>Muziek in de zorg</a:t>
            </a:r>
          </a:p>
        </p:txBody>
      </p:sp>
      <p:grpSp>
        <p:nvGrpSpPr>
          <p:cNvPr id="20" name="Group 20"/>
          <p:cNvGrpSpPr/>
          <p:nvPr/>
        </p:nvGrpSpPr>
        <p:grpSpPr>
          <a:xfrm>
            <a:off x="223793" y="8478337"/>
            <a:ext cx="7993122" cy="1582065"/>
            <a:chOff x="0" y="0"/>
            <a:chExt cx="2864555" cy="566976"/>
          </a:xfrm>
        </p:grpSpPr>
        <p:sp>
          <p:nvSpPr>
            <p:cNvPr id="21" name="Freeform 21"/>
            <p:cNvSpPr/>
            <p:nvPr/>
          </p:nvSpPr>
          <p:spPr>
            <a:xfrm>
              <a:off x="0" y="0"/>
              <a:ext cx="2864555" cy="566976"/>
            </a:xfrm>
            <a:custGeom>
              <a:avLst/>
              <a:gdLst/>
              <a:ahLst/>
              <a:cxnLst/>
              <a:rect l="l" t="t" r="r" b="b"/>
              <a:pathLst>
                <a:path w="2864555" h="566976">
                  <a:moveTo>
                    <a:pt x="35837" y="0"/>
                  </a:moveTo>
                  <a:lnTo>
                    <a:pt x="2828717" y="0"/>
                  </a:lnTo>
                  <a:cubicBezTo>
                    <a:pt x="2838222" y="0"/>
                    <a:pt x="2847337" y="3776"/>
                    <a:pt x="2854058" y="10496"/>
                  </a:cubicBezTo>
                  <a:cubicBezTo>
                    <a:pt x="2860779" y="17217"/>
                    <a:pt x="2864555" y="26333"/>
                    <a:pt x="2864555" y="35837"/>
                  </a:cubicBezTo>
                  <a:lnTo>
                    <a:pt x="2864555" y="531139"/>
                  </a:lnTo>
                  <a:cubicBezTo>
                    <a:pt x="2864555" y="550931"/>
                    <a:pt x="2848510" y="566976"/>
                    <a:pt x="2828717" y="566976"/>
                  </a:cubicBezTo>
                  <a:lnTo>
                    <a:pt x="35837" y="566976"/>
                  </a:lnTo>
                  <a:cubicBezTo>
                    <a:pt x="16045" y="566976"/>
                    <a:pt x="0" y="550931"/>
                    <a:pt x="0" y="531139"/>
                  </a:cubicBezTo>
                  <a:lnTo>
                    <a:pt x="0" y="35837"/>
                  </a:lnTo>
                  <a:cubicBezTo>
                    <a:pt x="0" y="16045"/>
                    <a:pt x="16045" y="0"/>
                    <a:pt x="35837" y="0"/>
                  </a:cubicBezTo>
                  <a:close/>
                </a:path>
              </a:pathLst>
            </a:custGeom>
            <a:solidFill>
              <a:srgbClr val="FDFDFB"/>
            </a:solidFill>
          </p:spPr>
          <p:txBody>
            <a:bodyPr/>
            <a:lstStyle/>
            <a:p>
              <a:endParaRPr lang="nl-NL"/>
            </a:p>
          </p:txBody>
        </p:sp>
        <p:sp>
          <p:nvSpPr>
            <p:cNvPr id="22" name="TextBox 22"/>
            <p:cNvSpPr txBox="1"/>
            <p:nvPr/>
          </p:nvSpPr>
          <p:spPr>
            <a:xfrm>
              <a:off x="0" y="-19050"/>
              <a:ext cx="2864555" cy="586026"/>
            </a:xfrm>
            <a:prstGeom prst="rect">
              <a:avLst/>
            </a:prstGeom>
          </p:spPr>
          <p:txBody>
            <a:bodyPr lIns="50800" tIns="50800" rIns="50800" bIns="50800" rtlCol="0" anchor="ctr"/>
            <a:lstStyle/>
            <a:p>
              <a:pPr algn="ctr">
                <a:lnSpc>
                  <a:spcPts val="1891"/>
                </a:lnSpc>
              </a:pPr>
              <a:endParaRPr/>
            </a:p>
          </p:txBody>
        </p:sp>
      </p:grpSp>
      <p:sp>
        <p:nvSpPr>
          <p:cNvPr id="23" name="TextBox 23"/>
          <p:cNvSpPr txBox="1"/>
          <p:nvPr/>
        </p:nvSpPr>
        <p:spPr>
          <a:xfrm>
            <a:off x="674073" y="8484489"/>
            <a:ext cx="7232414" cy="1236345"/>
          </a:xfrm>
          <a:prstGeom prst="rect">
            <a:avLst/>
          </a:prstGeom>
        </p:spPr>
        <p:txBody>
          <a:bodyPr lIns="0" tIns="0" rIns="0" bIns="0" rtlCol="0" anchor="t">
            <a:spAutoFit/>
          </a:bodyPr>
          <a:lstStyle/>
          <a:p>
            <a:pPr algn="l">
              <a:lnSpc>
                <a:spcPts val="3240"/>
              </a:lnSpc>
            </a:pPr>
            <a:endParaRPr/>
          </a:p>
          <a:p>
            <a:pPr marL="647700" lvl="1" indent="-323850" algn="l">
              <a:lnSpc>
                <a:spcPts val="3240"/>
              </a:lnSpc>
              <a:buFont typeface="Arial"/>
              <a:buChar char="•"/>
            </a:pPr>
            <a:r>
              <a:rPr lang="en-US" sz="3000" b="1">
                <a:solidFill>
                  <a:srgbClr val="AA1C20"/>
                </a:solidFill>
                <a:latin typeface="Montserrat Bold"/>
                <a:ea typeface="Montserrat Bold"/>
                <a:cs typeface="Montserrat Bold"/>
                <a:sym typeface="Montserrat Bold"/>
              </a:rPr>
              <a:t>Les 4 - Activiteiten die je kan toepassen</a:t>
            </a:r>
          </a:p>
        </p:txBody>
      </p:sp>
      <p:pic>
        <p:nvPicPr>
          <p:cNvPr id="25" name="Afbeelding 24" descr="Afbeelding met schermopname, Lettertype, Elektrisch blauw, Graphics&#10;&#10;Automatisch gegenereerde beschrijving">
            <a:extLst>
              <a:ext uri="{FF2B5EF4-FFF2-40B4-BE49-F238E27FC236}">
                <a16:creationId xmlns:a16="http://schemas.microsoft.com/office/drawing/2014/main" id="{FA83D9DD-6E0C-50BC-B117-B19A5B437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8953" y="8856720"/>
            <a:ext cx="3979961" cy="8031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5177812" y="-957536"/>
            <a:ext cx="13110188" cy="9504887"/>
          </a:xfrm>
          <a:custGeom>
            <a:avLst/>
            <a:gdLst/>
            <a:ahLst/>
            <a:cxnLst/>
            <a:rect l="l" t="t" r="r" b="b"/>
            <a:pathLst>
              <a:path w="13110188" h="9504887">
                <a:moveTo>
                  <a:pt x="0" y="0"/>
                </a:moveTo>
                <a:lnTo>
                  <a:pt x="13110188" y="0"/>
                </a:lnTo>
                <a:lnTo>
                  <a:pt x="13110188" y="9504887"/>
                </a:lnTo>
                <a:lnTo>
                  <a:pt x="0" y="9504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1007122" y="1028700"/>
            <a:ext cx="8620259" cy="2766208"/>
            <a:chOff x="0" y="0"/>
            <a:chExt cx="2270356" cy="728549"/>
          </a:xfrm>
        </p:grpSpPr>
        <p:sp>
          <p:nvSpPr>
            <p:cNvPr id="4" name="Freeform 4"/>
            <p:cNvSpPr/>
            <p:nvPr/>
          </p:nvSpPr>
          <p:spPr>
            <a:xfrm>
              <a:off x="0" y="0"/>
              <a:ext cx="2270356" cy="728549"/>
            </a:xfrm>
            <a:custGeom>
              <a:avLst/>
              <a:gdLst/>
              <a:ahLst/>
              <a:cxnLst/>
              <a:rect l="l" t="t" r="r" b="b"/>
              <a:pathLst>
                <a:path w="2270356" h="728549">
                  <a:moveTo>
                    <a:pt x="45803" y="0"/>
                  </a:moveTo>
                  <a:lnTo>
                    <a:pt x="2224553" y="0"/>
                  </a:lnTo>
                  <a:cubicBezTo>
                    <a:pt x="2236700" y="0"/>
                    <a:pt x="2248351" y="4826"/>
                    <a:pt x="2256941" y="13416"/>
                  </a:cubicBezTo>
                  <a:cubicBezTo>
                    <a:pt x="2265531" y="22005"/>
                    <a:pt x="2270356" y="33656"/>
                    <a:pt x="2270356" y="45803"/>
                  </a:cubicBezTo>
                  <a:lnTo>
                    <a:pt x="2270356" y="682745"/>
                  </a:lnTo>
                  <a:cubicBezTo>
                    <a:pt x="2270356" y="708042"/>
                    <a:pt x="2249849" y="728549"/>
                    <a:pt x="2224553" y="728549"/>
                  </a:cubicBezTo>
                  <a:lnTo>
                    <a:pt x="45803" y="728549"/>
                  </a:lnTo>
                  <a:cubicBezTo>
                    <a:pt x="20507" y="728549"/>
                    <a:pt x="0" y="708042"/>
                    <a:pt x="0" y="682745"/>
                  </a:cubicBezTo>
                  <a:lnTo>
                    <a:pt x="0" y="45803"/>
                  </a:lnTo>
                  <a:cubicBezTo>
                    <a:pt x="0" y="20507"/>
                    <a:pt x="20507" y="0"/>
                    <a:pt x="45803" y="0"/>
                  </a:cubicBezTo>
                  <a:close/>
                </a:path>
              </a:pathLst>
            </a:custGeom>
            <a:solidFill>
              <a:srgbClr val="FDFDFB"/>
            </a:solidFill>
          </p:spPr>
          <p:txBody>
            <a:bodyPr/>
            <a:lstStyle/>
            <a:p>
              <a:endParaRPr lang="nl-NL"/>
            </a:p>
          </p:txBody>
        </p:sp>
        <p:sp>
          <p:nvSpPr>
            <p:cNvPr id="5" name="TextBox 5"/>
            <p:cNvSpPr txBox="1"/>
            <p:nvPr/>
          </p:nvSpPr>
          <p:spPr>
            <a:xfrm>
              <a:off x="0" y="0"/>
              <a:ext cx="2270356" cy="728549"/>
            </a:xfrm>
            <a:prstGeom prst="rect">
              <a:avLst/>
            </a:prstGeom>
          </p:spPr>
          <p:txBody>
            <a:bodyPr lIns="50800" tIns="50800" rIns="50800" bIns="50800" rtlCol="0" anchor="ctr"/>
            <a:lstStyle/>
            <a:p>
              <a:pPr algn="ctr">
                <a:lnSpc>
                  <a:spcPts val="2952"/>
                </a:lnSpc>
              </a:pPr>
              <a:endParaRPr/>
            </a:p>
          </p:txBody>
        </p:sp>
      </p:grpSp>
      <p:sp>
        <p:nvSpPr>
          <p:cNvPr id="6" name="TextBox 6"/>
          <p:cNvSpPr txBox="1"/>
          <p:nvPr/>
        </p:nvSpPr>
        <p:spPr>
          <a:xfrm>
            <a:off x="1657239" y="1533977"/>
            <a:ext cx="731286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EVALUATIE VORIGE LES:</a:t>
            </a:r>
          </a:p>
        </p:txBody>
      </p:sp>
      <p:sp>
        <p:nvSpPr>
          <p:cNvPr id="7" name="TextBox 7"/>
          <p:cNvSpPr txBox="1"/>
          <p:nvPr/>
        </p:nvSpPr>
        <p:spPr>
          <a:xfrm>
            <a:off x="1657239" y="2528083"/>
            <a:ext cx="7970142" cy="1266825"/>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Geluidsomgeving </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
        <p:nvSpPr>
          <p:cNvPr id="8" name="Freeform 8"/>
          <p:cNvSpPr/>
          <p:nvPr/>
        </p:nvSpPr>
        <p:spPr>
          <a:xfrm>
            <a:off x="9888576" y="3794908"/>
            <a:ext cx="8399424" cy="6299568"/>
          </a:xfrm>
          <a:custGeom>
            <a:avLst/>
            <a:gdLst/>
            <a:ahLst/>
            <a:cxnLst/>
            <a:rect l="l" t="t" r="r" b="b"/>
            <a:pathLst>
              <a:path w="8399424" h="6299568">
                <a:moveTo>
                  <a:pt x="0" y="0"/>
                </a:moveTo>
                <a:lnTo>
                  <a:pt x="8399424" y="0"/>
                </a:lnTo>
                <a:lnTo>
                  <a:pt x="8399424" y="6299567"/>
                </a:lnTo>
                <a:lnTo>
                  <a:pt x="0" y="6299567"/>
                </a:lnTo>
                <a:lnTo>
                  <a:pt x="0" y="0"/>
                </a:lnTo>
                <a:close/>
              </a:path>
            </a:pathLst>
          </a:custGeom>
          <a:blipFill>
            <a:blip r:embed="rId4"/>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24944" y="-951891"/>
            <a:ext cx="4314825" cy="43148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15880556" y="7666722"/>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2637588" y="2969396"/>
            <a:ext cx="15023498" cy="6737709"/>
            <a:chOff x="0" y="0"/>
            <a:chExt cx="3956806" cy="1774541"/>
          </a:xfrm>
        </p:grpSpPr>
        <p:sp>
          <p:nvSpPr>
            <p:cNvPr id="9" name="Freeform 9"/>
            <p:cNvSpPr/>
            <p:nvPr/>
          </p:nvSpPr>
          <p:spPr>
            <a:xfrm>
              <a:off x="0" y="0"/>
              <a:ext cx="3956806" cy="1774541"/>
            </a:xfrm>
            <a:custGeom>
              <a:avLst/>
              <a:gdLst/>
              <a:ahLst/>
              <a:cxnLst/>
              <a:rect l="l" t="t" r="r" b="b"/>
              <a:pathLst>
                <a:path w="3956806" h="1774541">
                  <a:moveTo>
                    <a:pt x="26281" y="0"/>
                  </a:moveTo>
                  <a:lnTo>
                    <a:pt x="3930525" y="0"/>
                  </a:lnTo>
                  <a:cubicBezTo>
                    <a:pt x="3945039" y="0"/>
                    <a:pt x="3956806" y="11767"/>
                    <a:pt x="3956806" y="26281"/>
                  </a:cubicBezTo>
                  <a:lnTo>
                    <a:pt x="3956806" y="1748259"/>
                  </a:lnTo>
                  <a:cubicBezTo>
                    <a:pt x="3956806" y="1762774"/>
                    <a:pt x="3945039" y="1774541"/>
                    <a:pt x="3930525" y="1774541"/>
                  </a:cubicBezTo>
                  <a:lnTo>
                    <a:pt x="26281" y="1774541"/>
                  </a:lnTo>
                  <a:cubicBezTo>
                    <a:pt x="11767" y="1774541"/>
                    <a:pt x="0" y="1762774"/>
                    <a:pt x="0" y="1748259"/>
                  </a:cubicBezTo>
                  <a:lnTo>
                    <a:pt x="0" y="26281"/>
                  </a:lnTo>
                  <a:cubicBezTo>
                    <a:pt x="0" y="11767"/>
                    <a:pt x="11767" y="0"/>
                    <a:pt x="26281" y="0"/>
                  </a:cubicBezTo>
                  <a:close/>
                </a:path>
              </a:pathLst>
            </a:custGeom>
            <a:solidFill>
              <a:srgbClr val="FDFDFB"/>
            </a:solidFill>
          </p:spPr>
          <p:txBody>
            <a:bodyPr/>
            <a:lstStyle/>
            <a:p>
              <a:endParaRPr lang="nl-NL"/>
            </a:p>
          </p:txBody>
        </p:sp>
        <p:sp>
          <p:nvSpPr>
            <p:cNvPr id="10" name="TextBox 10"/>
            <p:cNvSpPr txBox="1"/>
            <p:nvPr/>
          </p:nvSpPr>
          <p:spPr>
            <a:xfrm>
              <a:off x="0" y="0"/>
              <a:ext cx="3956806" cy="1774541"/>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669356" y="726047"/>
            <a:ext cx="14072792" cy="1949782"/>
            <a:chOff x="0" y="0"/>
            <a:chExt cx="3706414" cy="513523"/>
          </a:xfrm>
        </p:grpSpPr>
        <p:sp>
          <p:nvSpPr>
            <p:cNvPr id="12" name="Freeform 12"/>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3" name="TextBox 13"/>
            <p:cNvSpPr txBox="1"/>
            <p:nvPr/>
          </p:nvSpPr>
          <p:spPr>
            <a:xfrm>
              <a:off x="0" y="0"/>
              <a:ext cx="3706414" cy="513523"/>
            </a:xfrm>
            <a:prstGeom prst="rect">
              <a:avLst/>
            </a:prstGeom>
          </p:spPr>
          <p:txBody>
            <a:bodyPr lIns="50800" tIns="50800" rIns="50800" bIns="50800" rtlCol="0" anchor="ctr"/>
            <a:lstStyle/>
            <a:p>
              <a:pPr algn="ctr">
                <a:lnSpc>
                  <a:spcPts val="2952"/>
                </a:lnSpc>
              </a:pPr>
              <a:endParaRPr/>
            </a:p>
          </p:txBody>
        </p:sp>
      </p:grpSp>
      <p:sp>
        <p:nvSpPr>
          <p:cNvPr id="14" name="TextBox 14"/>
          <p:cNvSpPr txBox="1"/>
          <p:nvPr/>
        </p:nvSpPr>
        <p:spPr>
          <a:xfrm>
            <a:off x="1514872" y="789712"/>
            <a:ext cx="11883822" cy="1641475"/>
          </a:xfrm>
          <a:prstGeom prst="rect">
            <a:avLst/>
          </a:prstGeom>
        </p:spPr>
        <p:txBody>
          <a:bodyPr lIns="0" tIns="0" rIns="0" bIns="0" rtlCol="0" anchor="t">
            <a:spAutoFit/>
          </a:bodyPr>
          <a:lstStyle/>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TERUGBLIK OPDRACHT 1 Casus mevrouw Jansen</a:t>
            </a:r>
          </a:p>
        </p:txBody>
      </p:sp>
      <p:sp>
        <p:nvSpPr>
          <p:cNvPr id="15" name="TextBox 15"/>
          <p:cNvSpPr txBox="1"/>
          <p:nvPr/>
        </p:nvSpPr>
        <p:spPr>
          <a:xfrm>
            <a:off x="3148137" y="3320782"/>
            <a:ext cx="14331926" cy="638632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Mevrouw Jansen zit aan de gezamenlijke eettafel. Ze is erg onrustig en wil niet eten. Mevrouw Jansen heeft sinds 5 jaar de diagnose Alzheimer en woont sinds 1 jaar in het verpleeghuis omdat ze niet meer zelfstandig kan wonen. Mevrouw Jansen heeft altijd op het platteland gewoond tussen 2 boerderijen in had ze haar eigen woning, hier woonde ze de laatste 10 jaar alleen na het overlijden van haar man. Zelf is ze nooit boerin geweest maar ze kon altijd erg genieten van het geluid van de vogels en de koeien. </a:t>
            </a:r>
          </a:p>
          <a:p>
            <a:pPr algn="l">
              <a:lnSpc>
                <a:spcPts val="3174"/>
              </a:lnSpc>
            </a:pPr>
            <a:r>
              <a:rPr lang="en-US" sz="2300">
                <a:solidFill>
                  <a:srgbClr val="000000"/>
                </a:solidFill>
                <a:latin typeface="Montserrat"/>
                <a:ea typeface="Montserrat"/>
                <a:cs typeface="Montserrat"/>
                <a:sym typeface="Montserrat"/>
              </a:rPr>
              <a:t>Ze hoort de verpleegsters praten aan een tafel achter haar, ze hebben pauze. In de keuken worden de borden gewassen van de mensen die al klaar zijn met eten. PIEP, PIEP, PIEP…”wat is dat toch?!” Ze ziet de verpleegster weer voorbij lopen. BAM! “Oh ik weet het niet meer” “Mevrouw u moet wel even wat eten zal ik u helpen?” “NEE ik hoef niets…” en ze slaat zo het bord van tafel. Mevrouw Jansen zit onder de macaroni. “Het lukt niet, IK WIL HET NIET!” Zegt mevrouw Jansen. </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Waarom wil mevrouw Jansen niet eten denk je?</a:t>
            </a:r>
          </a:p>
          <a:p>
            <a:pPr algn="l">
              <a:lnSpc>
                <a:spcPts val="3174"/>
              </a:lnSpc>
            </a:pPr>
            <a:endParaRPr lang="en-US" sz="2300" b="1">
              <a:solidFill>
                <a:srgbClr val="000000"/>
              </a:solidFill>
              <a:latin typeface="Montserrat Bold"/>
              <a:ea typeface="Montserrat Bold"/>
              <a:cs typeface="Montserrat Bold"/>
              <a:sym typeface="Montserrat Bold"/>
            </a:endParaRPr>
          </a:p>
          <a:p>
            <a:pPr algn="l">
              <a:lnSpc>
                <a:spcPts val="3174"/>
              </a:lnSpc>
            </a:pPr>
            <a:r>
              <a:rPr lang="en-US" sz="2300" b="1">
                <a:solidFill>
                  <a:srgbClr val="000000"/>
                </a:solidFill>
                <a:latin typeface="Montserrat Bold"/>
                <a:ea typeface="Montserrat Bold"/>
                <a:cs typeface="Montserrat Bold"/>
                <a:sym typeface="Montserrat Bold"/>
              </a:rPr>
              <a:t>Wat zou jij doen in deze situatie?</a:t>
            </a:r>
          </a:p>
          <a:p>
            <a:pPr algn="l">
              <a:lnSpc>
                <a:spcPts val="3174"/>
              </a:lnSpc>
            </a:pPr>
            <a:endParaRPr lang="en-US" sz="2300" b="1">
              <a:solidFill>
                <a:srgbClr val="000000"/>
              </a:solidFill>
              <a:latin typeface="Montserrat Bold"/>
              <a:ea typeface="Montserrat Bold"/>
              <a:cs typeface="Montserrat Bold"/>
              <a:sym typeface="Montserrat Bold"/>
            </a:endParaRPr>
          </a:p>
        </p:txBody>
      </p:sp>
      <p:grpSp>
        <p:nvGrpSpPr>
          <p:cNvPr id="16" name="Group 16"/>
          <p:cNvGrpSpPr/>
          <p:nvPr/>
        </p:nvGrpSpPr>
        <p:grpSpPr>
          <a:xfrm>
            <a:off x="2105319" y="13529479"/>
            <a:ext cx="14072792" cy="1949782"/>
            <a:chOff x="0" y="0"/>
            <a:chExt cx="3706414" cy="513523"/>
          </a:xfrm>
        </p:grpSpPr>
        <p:sp>
          <p:nvSpPr>
            <p:cNvPr id="17" name="Freeform 17"/>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8" name="TextBox 18"/>
            <p:cNvSpPr txBox="1"/>
            <p:nvPr/>
          </p:nvSpPr>
          <p:spPr>
            <a:xfrm>
              <a:off x="0" y="0"/>
              <a:ext cx="3706414" cy="513523"/>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24944" y="-951891"/>
            <a:ext cx="4314825" cy="43148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15880556" y="7666722"/>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6367283" y="3298744"/>
            <a:ext cx="10586867" cy="4520156"/>
            <a:chOff x="0" y="0"/>
            <a:chExt cx="2788311" cy="1190494"/>
          </a:xfrm>
        </p:grpSpPr>
        <p:sp>
          <p:nvSpPr>
            <p:cNvPr id="9" name="Freeform 9"/>
            <p:cNvSpPr/>
            <p:nvPr/>
          </p:nvSpPr>
          <p:spPr>
            <a:xfrm>
              <a:off x="0" y="0"/>
              <a:ext cx="2788311" cy="1190494"/>
            </a:xfrm>
            <a:custGeom>
              <a:avLst/>
              <a:gdLst/>
              <a:ahLst/>
              <a:cxnLst/>
              <a:rect l="l" t="t" r="r" b="b"/>
              <a:pathLst>
                <a:path w="2788311" h="1190494">
                  <a:moveTo>
                    <a:pt x="37295" y="0"/>
                  </a:moveTo>
                  <a:lnTo>
                    <a:pt x="2751016" y="0"/>
                  </a:lnTo>
                  <a:cubicBezTo>
                    <a:pt x="2760907" y="0"/>
                    <a:pt x="2770393" y="3929"/>
                    <a:pt x="2777387" y="10923"/>
                  </a:cubicBezTo>
                  <a:cubicBezTo>
                    <a:pt x="2784382" y="17918"/>
                    <a:pt x="2788311" y="27404"/>
                    <a:pt x="2788311" y="37295"/>
                  </a:cubicBezTo>
                  <a:lnTo>
                    <a:pt x="2788311" y="1153199"/>
                  </a:lnTo>
                  <a:cubicBezTo>
                    <a:pt x="2788311" y="1163090"/>
                    <a:pt x="2784382" y="1172576"/>
                    <a:pt x="2777387" y="1179570"/>
                  </a:cubicBezTo>
                  <a:cubicBezTo>
                    <a:pt x="2770393" y="1186564"/>
                    <a:pt x="2760907" y="1190494"/>
                    <a:pt x="2751016" y="1190494"/>
                  </a:cubicBezTo>
                  <a:lnTo>
                    <a:pt x="37295" y="1190494"/>
                  </a:lnTo>
                  <a:cubicBezTo>
                    <a:pt x="27404" y="1190494"/>
                    <a:pt x="17918" y="1186564"/>
                    <a:pt x="10923" y="1179570"/>
                  </a:cubicBezTo>
                  <a:cubicBezTo>
                    <a:pt x="3929" y="1172576"/>
                    <a:pt x="0" y="1163090"/>
                    <a:pt x="0" y="1153199"/>
                  </a:cubicBezTo>
                  <a:lnTo>
                    <a:pt x="0" y="37295"/>
                  </a:lnTo>
                  <a:cubicBezTo>
                    <a:pt x="0" y="27404"/>
                    <a:pt x="3929" y="17918"/>
                    <a:pt x="10923" y="10923"/>
                  </a:cubicBezTo>
                  <a:cubicBezTo>
                    <a:pt x="17918" y="3929"/>
                    <a:pt x="27404" y="0"/>
                    <a:pt x="37295" y="0"/>
                  </a:cubicBezTo>
                  <a:close/>
                </a:path>
              </a:pathLst>
            </a:custGeom>
            <a:solidFill>
              <a:srgbClr val="FDFDFB"/>
            </a:solidFill>
          </p:spPr>
          <p:txBody>
            <a:bodyPr/>
            <a:lstStyle/>
            <a:p>
              <a:endParaRPr lang="nl-NL"/>
            </a:p>
          </p:txBody>
        </p:sp>
        <p:sp>
          <p:nvSpPr>
            <p:cNvPr id="10" name="TextBox 10"/>
            <p:cNvSpPr txBox="1"/>
            <p:nvPr/>
          </p:nvSpPr>
          <p:spPr>
            <a:xfrm>
              <a:off x="0" y="0"/>
              <a:ext cx="2788311" cy="1190494"/>
            </a:xfrm>
            <a:prstGeom prst="rect">
              <a:avLst/>
            </a:prstGeom>
          </p:spPr>
          <p:txBody>
            <a:bodyPr lIns="50800" tIns="50800" rIns="50800" bIns="50800" rtlCol="0" anchor="ctr"/>
            <a:lstStyle/>
            <a:p>
              <a:pPr algn="ctr">
                <a:lnSpc>
                  <a:spcPts val="2952"/>
                </a:lnSpc>
              </a:pPr>
              <a:endParaRPr/>
            </a:p>
          </p:txBody>
        </p:sp>
      </p:grpSp>
      <p:sp>
        <p:nvSpPr>
          <p:cNvPr id="11" name="TextBox 11"/>
          <p:cNvSpPr txBox="1"/>
          <p:nvPr/>
        </p:nvSpPr>
        <p:spPr>
          <a:xfrm>
            <a:off x="6688013" y="3794141"/>
            <a:ext cx="9831396" cy="43860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Heb je weleens op je werk (in de zorg), tijdens je stage of op bezoek bij je grootouders in het verzorgingstehuis een muziek activiteit gezien?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Wat voor muziek activiteit was dit? (Beschrijf de situatie)</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Was dit in groepsverband of individueel?</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Hoe reageerden de zorgvragers op deze activiteit?</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Wat vond jij van deze activiteit?</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Welke muziek activiteit zou jij wel eens willen uitvoeren met zorgvragers?</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grpSp>
        <p:nvGrpSpPr>
          <p:cNvPr id="12" name="Group 12"/>
          <p:cNvGrpSpPr/>
          <p:nvPr/>
        </p:nvGrpSpPr>
        <p:grpSpPr>
          <a:xfrm>
            <a:off x="669356" y="726047"/>
            <a:ext cx="14072792" cy="1949782"/>
            <a:chOff x="0" y="0"/>
            <a:chExt cx="3706414" cy="513523"/>
          </a:xfrm>
        </p:grpSpPr>
        <p:sp>
          <p:nvSpPr>
            <p:cNvPr id="13" name="Freeform 13"/>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4" name="TextBox 14"/>
            <p:cNvSpPr txBox="1"/>
            <p:nvPr/>
          </p:nvSpPr>
          <p:spPr>
            <a:xfrm>
              <a:off x="0" y="0"/>
              <a:ext cx="3706414" cy="513523"/>
            </a:xfrm>
            <a:prstGeom prst="rect">
              <a:avLst/>
            </a:prstGeom>
          </p:spPr>
          <p:txBody>
            <a:bodyPr lIns="50800" tIns="50800" rIns="50800" bIns="50800" rtlCol="0" anchor="ctr"/>
            <a:lstStyle/>
            <a:p>
              <a:pPr algn="ctr">
                <a:lnSpc>
                  <a:spcPts val="2952"/>
                </a:lnSpc>
              </a:pPr>
              <a:endParaRPr/>
            </a:p>
          </p:txBody>
        </p:sp>
      </p:grpSp>
      <p:sp>
        <p:nvSpPr>
          <p:cNvPr id="15" name="TextBox 15"/>
          <p:cNvSpPr txBox="1"/>
          <p:nvPr/>
        </p:nvSpPr>
        <p:spPr>
          <a:xfrm>
            <a:off x="1349430" y="789712"/>
            <a:ext cx="11883822" cy="164147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TERUGBLIK</a:t>
            </a:r>
          </a:p>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 opdracht 2 Een muziekactiviteit</a:t>
            </a:r>
          </a:p>
        </p:txBody>
      </p:sp>
      <p:sp>
        <p:nvSpPr>
          <p:cNvPr id="16" name="Freeform 16"/>
          <p:cNvSpPr/>
          <p:nvPr/>
        </p:nvSpPr>
        <p:spPr>
          <a:xfrm>
            <a:off x="669356" y="3832241"/>
            <a:ext cx="6621985" cy="6191556"/>
          </a:xfrm>
          <a:custGeom>
            <a:avLst/>
            <a:gdLst/>
            <a:ahLst/>
            <a:cxnLst/>
            <a:rect l="l" t="t" r="r" b="b"/>
            <a:pathLst>
              <a:path w="6621985" h="6191556">
                <a:moveTo>
                  <a:pt x="0" y="0"/>
                </a:moveTo>
                <a:lnTo>
                  <a:pt x="6621985" y="0"/>
                </a:lnTo>
                <a:lnTo>
                  <a:pt x="6621985" y="6191556"/>
                </a:lnTo>
                <a:lnTo>
                  <a:pt x="0" y="619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5963156" cy="2987629"/>
            <a:chOff x="0" y="0"/>
            <a:chExt cx="1570543" cy="786865"/>
          </a:xfrm>
        </p:grpSpPr>
        <p:sp>
          <p:nvSpPr>
            <p:cNvPr id="3" name="Freeform 3"/>
            <p:cNvSpPr/>
            <p:nvPr/>
          </p:nvSpPr>
          <p:spPr>
            <a:xfrm>
              <a:off x="0" y="0"/>
              <a:ext cx="1570543" cy="786865"/>
            </a:xfrm>
            <a:custGeom>
              <a:avLst/>
              <a:gdLst/>
              <a:ahLst/>
              <a:cxnLst/>
              <a:rect l="l" t="t" r="r" b="b"/>
              <a:pathLst>
                <a:path w="1570543" h="786865">
                  <a:moveTo>
                    <a:pt x="66213" y="0"/>
                  </a:moveTo>
                  <a:lnTo>
                    <a:pt x="1504330" y="0"/>
                  </a:lnTo>
                  <a:cubicBezTo>
                    <a:pt x="1521891" y="0"/>
                    <a:pt x="1538732" y="6976"/>
                    <a:pt x="1551150" y="19393"/>
                  </a:cubicBezTo>
                  <a:cubicBezTo>
                    <a:pt x="1563567" y="31811"/>
                    <a:pt x="1570543" y="48652"/>
                    <a:pt x="1570543" y="66213"/>
                  </a:cubicBezTo>
                  <a:lnTo>
                    <a:pt x="1570543" y="720652"/>
                  </a:lnTo>
                  <a:cubicBezTo>
                    <a:pt x="1570543" y="738213"/>
                    <a:pt x="1563567" y="755054"/>
                    <a:pt x="1551150" y="767472"/>
                  </a:cubicBezTo>
                  <a:cubicBezTo>
                    <a:pt x="1538732" y="779889"/>
                    <a:pt x="1521891" y="786865"/>
                    <a:pt x="1504330" y="786865"/>
                  </a:cubicBezTo>
                  <a:lnTo>
                    <a:pt x="66213" y="786865"/>
                  </a:lnTo>
                  <a:cubicBezTo>
                    <a:pt x="48652" y="786865"/>
                    <a:pt x="31811" y="779889"/>
                    <a:pt x="19393" y="767472"/>
                  </a:cubicBezTo>
                  <a:cubicBezTo>
                    <a:pt x="6976" y="755054"/>
                    <a:pt x="0" y="738213"/>
                    <a:pt x="0" y="720652"/>
                  </a:cubicBezTo>
                  <a:lnTo>
                    <a:pt x="0" y="66213"/>
                  </a:lnTo>
                  <a:cubicBezTo>
                    <a:pt x="0" y="48652"/>
                    <a:pt x="6976" y="31811"/>
                    <a:pt x="19393" y="19393"/>
                  </a:cubicBezTo>
                  <a:cubicBezTo>
                    <a:pt x="31811" y="6976"/>
                    <a:pt x="48652" y="0"/>
                    <a:pt x="66213" y="0"/>
                  </a:cubicBezTo>
                  <a:close/>
                </a:path>
              </a:pathLst>
            </a:custGeom>
            <a:solidFill>
              <a:srgbClr val="FDFDFB"/>
            </a:solidFill>
          </p:spPr>
          <p:txBody>
            <a:bodyPr/>
            <a:lstStyle/>
            <a:p>
              <a:endParaRPr lang="nl-NL"/>
            </a:p>
          </p:txBody>
        </p:sp>
        <p:sp>
          <p:nvSpPr>
            <p:cNvPr id="4" name="TextBox 4"/>
            <p:cNvSpPr txBox="1"/>
            <p:nvPr/>
          </p:nvSpPr>
          <p:spPr>
            <a:xfrm>
              <a:off x="0" y="0"/>
              <a:ext cx="1570543" cy="786865"/>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6265763" y="1028700"/>
            <a:ext cx="10993537" cy="10416376"/>
          </a:xfrm>
          <a:custGeom>
            <a:avLst/>
            <a:gdLst/>
            <a:ahLst/>
            <a:cxnLst/>
            <a:rect l="l" t="t" r="r" b="b"/>
            <a:pathLst>
              <a:path w="10993537" h="10416376">
                <a:moveTo>
                  <a:pt x="0" y="0"/>
                </a:moveTo>
                <a:lnTo>
                  <a:pt x="10993537" y="0"/>
                </a:lnTo>
                <a:lnTo>
                  <a:pt x="10993537" y="10416376"/>
                </a:lnTo>
                <a:lnTo>
                  <a:pt x="0" y="104163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690048" y="1474299"/>
            <a:ext cx="689845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VRAAG:</a:t>
            </a:r>
          </a:p>
        </p:txBody>
      </p:sp>
      <p:sp>
        <p:nvSpPr>
          <p:cNvPr id="7" name="TextBox 7"/>
          <p:cNvSpPr txBox="1"/>
          <p:nvPr/>
        </p:nvSpPr>
        <p:spPr>
          <a:xfrm>
            <a:off x="1690048" y="2533461"/>
            <a:ext cx="5898089" cy="1695450"/>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Ik zou muziek willen/durven toepassen binnen de zorg. </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grpSp>
        <p:nvGrpSpPr>
          <p:cNvPr id="8" name="Group 8"/>
          <p:cNvGrpSpPr/>
          <p:nvPr/>
        </p:nvGrpSpPr>
        <p:grpSpPr>
          <a:xfrm>
            <a:off x="-1625069" y="7100887"/>
            <a:ext cx="4314825" cy="43148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6366331" y="-556714"/>
            <a:ext cx="3328988" cy="33289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rot="3278186">
            <a:off x="12228817" y="2668010"/>
            <a:ext cx="6737879" cy="14362035"/>
            <a:chOff x="0" y="0"/>
            <a:chExt cx="1774585" cy="3782593"/>
          </a:xfrm>
        </p:grpSpPr>
        <p:sp>
          <p:nvSpPr>
            <p:cNvPr id="3" name="Freeform 3"/>
            <p:cNvSpPr/>
            <p:nvPr/>
          </p:nvSpPr>
          <p:spPr>
            <a:xfrm>
              <a:off x="0" y="0"/>
              <a:ext cx="1774585" cy="3782594"/>
            </a:xfrm>
            <a:custGeom>
              <a:avLst/>
              <a:gdLst/>
              <a:ahLst/>
              <a:cxnLst/>
              <a:rect l="l" t="t" r="r" b="b"/>
              <a:pathLst>
                <a:path w="1774585" h="3782594">
                  <a:moveTo>
                    <a:pt x="0" y="0"/>
                  </a:moveTo>
                  <a:lnTo>
                    <a:pt x="1774585" y="0"/>
                  </a:lnTo>
                  <a:lnTo>
                    <a:pt x="1774585" y="3782594"/>
                  </a:lnTo>
                  <a:lnTo>
                    <a:pt x="0" y="3782594"/>
                  </a:lnTo>
                  <a:close/>
                </a:path>
              </a:pathLst>
            </a:custGeom>
            <a:solidFill>
              <a:srgbClr val="E48D7E"/>
            </a:solidFill>
          </p:spPr>
          <p:txBody>
            <a:bodyPr/>
            <a:lstStyle/>
            <a:p>
              <a:endParaRPr lang="nl-NL"/>
            </a:p>
          </p:txBody>
        </p:sp>
        <p:sp>
          <p:nvSpPr>
            <p:cNvPr id="4" name="TextBox 4"/>
            <p:cNvSpPr txBox="1"/>
            <p:nvPr/>
          </p:nvSpPr>
          <p:spPr>
            <a:xfrm>
              <a:off x="0" y="-38100"/>
              <a:ext cx="1774585" cy="38206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790483" y="939839"/>
            <a:ext cx="4180027" cy="8318461"/>
          </a:xfrm>
          <a:custGeom>
            <a:avLst/>
            <a:gdLst/>
            <a:ahLst/>
            <a:cxnLst/>
            <a:rect l="l" t="t" r="r" b="b"/>
            <a:pathLst>
              <a:path w="4180027" h="8318461">
                <a:moveTo>
                  <a:pt x="0" y="0"/>
                </a:moveTo>
                <a:lnTo>
                  <a:pt x="4180027" y="0"/>
                </a:lnTo>
                <a:lnTo>
                  <a:pt x="4180027" y="8318461"/>
                </a:lnTo>
                <a:lnTo>
                  <a:pt x="0" y="8318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2369911" y="4686055"/>
            <a:ext cx="4957537" cy="7224098"/>
          </a:xfrm>
          <a:custGeom>
            <a:avLst/>
            <a:gdLst/>
            <a:ahLst/>
            <a:cxnLst/>
            <a:rect l="l" t="t" r="r" b="b"/>
            <a:pathLst>
              <a:path w="4957537" h="7224098">
                <a:moveTo>
                  <a:pt x="0" y="0"/>
                </a:moveTo>
                <a:lnTo>
                  <a:pt x="4957537" y="0"/>
                </a:lnTo>
                <a:lnTo>
                  <a:pt x="4957537" y="7224098"/>
                </a:lnTo>
                <a:lnTo>
                  <a:pt x="0" y="7224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7" name="Group 7"/>
          <p:cNvGrpSpPr/>
          <p:nvPr/>
        </p:nvGrpSpPr>
        <p:grpSpPr>
          <a:xfrm>
            <a:off x="1028700" y="1028700"/>
            <a:ext cx="7639959" cy="3657355"/>
            <a:chOff x="0" y="0"/>
            <a:chExt cx="2012170" cy="963254"/>
          </a:xfrm>
        </p:grpSpPr>
        <p:sp>
          <p:nvSpPr>
            <p:cNvPr id="8" name="Freeform 8"/>
            <p:cNvSpPr/>
            <p:nvPr/>
          </p:nvSpPr>
          <p:spPr>
            <a:xfrm>
              <a:off x="0" y="0"/>
              <a:ext cx="2012170" cy="963254"/>
            </a:xfrm>
            <a:custGeom>
              <a:avLst/>
              <a:gdLst/>
              <a:ahLst/>
              <a:cxnLst/>
              <a:rect l="l" t="t" r="r" b="b"/>
              <a:pathLst>
                <a:path w="2012170" h="963254">
                  <a:moveTo>
                    <a:pt x="51681" y="0"/>
                  </a:moveTo>
                  <a:lnTo>
                    <a:pt x="1960490" y="0"/>
                  </a:lnTo>
                  <a:cubicBezTo>
                    <a:pt x="1989032" y="0"/>
                    <a:pt x="2012170" y="23138"/>
                    <a:pt x="2012170" y="51681"/>
                  </a:cubicBezTo>
                  <a:lnTo>
                    <a:pt x="2012170" y="911573"/>
                  </a:lnTo>
                  <a:cubicBezTo>
                    <a:pt x="2012170" y="925280"/>
                    <a:pt x="2006725" y="938425"/>
                    <a:pt x="1997033" y="948117"/>
                  </a:cubicBezTo>
                  <a:cubicBezTo>
                    <a:pt x="1987341" y="957809"/>
                    <a:pt x="1974196" y="963254"/>
                    <a:pt x="1960490" y="963254"/>
                  </a:cubicBezTo>
                  <a:lnTo>
                    <a:pt x="51681" y="963254"/>
                  </a:lnTo>
                  <a:cubicBezTo>
                    <a:pt x="23138" y="963254"/>
                    <a:pt x="0" y="940116"/>
                    <a:pt x="0" y="911573"/>
                  </a:cubicBezTo>
                  <a:lnTo>
                    <a:pt x="0" y="51681"/>
                  </a:lnTo>
                  <a:cubicBezTo>
                    <a:pt x="0" y="23138"/>
                    <a:pt x="23138" y="0"/>
                    <a:pt x="51681" y="0"/>
                  </a:cubicBezTo>
                  <a:close/>
                </a:path>
              </a:pathLst>
            </a:custGeom>
            <a:solidFill>
              <a:srgbClr val="FDFDFB"/>
            </a:solidFill>
          </p:spPr>
          <p:txBody>
            <a:bodyPr/>
            <a:lstStyle/>
            <a:p>
              <a:endParaRPr lang="nl-NL"/>
            </a:p>
          </p:txBody>
        </p:sp>
        <p:sp>
          <p:nvSpPr>
            <p:cNvPr id="9" name="TextBox 9"/>
            <p:cNvSpPr txBox="1"/>
            <p:nvPr/>
          </p:nvSpPr>
          <p:spPr>
            <a:xfrm>
              <a:off x="0" y="0"/>
              <a:ext cx="2012170" cy="963254"/>
            </a:xfrm>
            <a:prstGeom prst="rect">
              <a:avLst/>
            </a:prstGeom>
          </p:spPr>
          <p:txBody>
            <a:bodyPr lIns="50800" tIns="50800" rIns="50800" bIns="50800" rtlCol="0" anchor="ctr"/>
            <a:lstStyle/>
            <a:p>
              <a:pPr algn="ctr">
                <a:lnSpc>
                  <a:spcPts val="2952"/>
                </a:lnSpc>
              </a:pPr>
              <a:endParaRPr/>
            </a:p>
          </p:txBody>
        </p:sp>
      </p:grpSp>
      <p:sp>
        <p:nvSpPr>
          <p:cNvPr id="10" name="TextBox 10"/>
          <p:cNvSpPr txBox="1"/>
          <p:nvPr/>
        </p:nvSpPr>
        <p:spPr>
          <a:xfrm>
            <a:off x="1543786" y="1311872"/>
            <a:ext cx="689845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VRAAG:</a:t>
            </a:r>
          </a:p>
        </p:txBody>
      </p:sp>
      <p:sp>
        <p:nvSpPr>
          <p:cNvPr id="11" name="TextBox 11"/>
          <p:cNvSpPr txBox="1"/>
          <p:nvPr/>
        </p:nvSpPr>
        <p:spPr>
          <a:xfrm>
            <a:off x="1543786" y="2436243"/>
            <a:ext cx="6508420" cy="1695450"/>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Als we het hebben over gedragsproblemen binnen de zorg waar denk je dan aan?</a:t>
            </a:r>
          </a:p>
          <a:p>
            <a:pPr algn="l">
              <a:lnSpc>
                <a:spcPts val="3449"/>
              </a:lnSpc>
            </a:pPr>
            <a:endParaRPr lang="en-US" sz="2499">
              <a:solidFill>
                <a:srgbClr val="000000"/>
              </a:solidFill>
              <a:latin typeface="Montserrat"/>
              <a:ea typeface="Montserrat"/>
              <a:cs typeface="Montserrat"/>
              <a:sym typeface="Montserrat"/>
            </a:endParaRPr>
          </a:p>
        </p:txBody>
      </p:sp>
      <p:grpSp>
        <p:nvGrpSpPr>
          <p:cNvPr id="12" name="Group 12"/>
          <p:cNvGrpSpPr/>
          <p:nvPr/>
        </p:nvGrpSpPr>
        <p:grpSpPr>
          <a:xfrm>
            <a:off x="-1055849" y="7666722"/>
            <a:ext cx="3328988" cy="332898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5" name="Group 15"/>
          <p:cNvGrpSpPr/>
          <p:nvPr/>
        </p:nvGrpSpPr>
        <p:grpSpPr>
          <a:xfrm>
            <a:off x="15916275" y="-724655"/>
            <a:ext cx="3328988" cy="332898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470812" y="3148093"/>
            <a:ext cx="13463364" cy="6716659"/>
            <a:chOff x="0" y="0"/>
            <a:chExt cx="3545907" cy="1768997"/>
          </a:xfrm>
        </p:grpSpPr>
        <p:sp>
          <p:nvSpPr>
            <p:cNvPr id="3" name="Freeform 3"/>
            <p:cNvSpPr/>
            <p:nvPr/>
          </p:nvSpPr>
          <p:spPr>
            <a:xfrm>
              <a:off x="0" y="0"/>
              <a:ext cx="3545907" cy="1768997"/>
            </a:xfrm>
            <a:custGeom>
              <a:avLst/>
              <a:gdLst/>
              <a:ahLst/>
              <a:cxnLst/>
              <a:rect l="l" t="t" r="r" b="b"/>
              <a:pathLst>
                <a:path w="3545907" h="1768997">
                  <a:moveTo>
                    <a:pt x="29327" y="0"/>
                  </a:moveTo>
                  <a:lnTo>
                    <a:pt x="3516580" y="0"/>
                  </a:lnTo>
                  <a:cubicBezTo>
                    <a:pt x="3524358" y="0"/>
                    <a:pt x="3531817" y="3090"/>
                    <a:pt x="3537317" y="8590"/>
                  </a:cubicBezTo>
                  <a:cubicBezTo>
                    <a:pt x="3542817" y="14089"/>
                    <a:pt x="3545907" y="21549"/>
                    <a:pt x="3545907" y="29327"/>
                  </a:cubicBezTo>
                  <a:lnTo>
                    <a:pt x="3545907" y="1739670"/>
                  </a:lnTo>
                  <a:cubicBezTo>
                    <a:pt x="3545907" y="1747448"/>
                    <a:pt x="3542817" y="1754907"/>
                    <a:pt x="3537317" y="1760407"/>
                  </a:cubicBezTo>
                  <a:cubicBezTo>
                    <a:pt x="3531817" y="1765907"/>
                    <a:pt x="3524358" y="1768997"/>
                    <a:pt x="3516580" y="1768997"/>
                  </a:cubicBezTo>
                  <a:lnTo>
                    <a:pt x="29327" y="1768997"/>
                  </a:lnTo>
                  <a:cubicBezTo>
                    <a:pt x="21549" y="1768997"/>
                    <a:pt x="14089" y="1765907"/>
                    <a:pt x="8590" y="1760407"/>
                  </a:cubicBezTo>
                  <a:cubicBezTo>
                    <a:pt x="3090" y="1754907"/>
                    <a:pt x="0" y="1747448"/>
                    <a:pt x="0" y="1739670"/>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0"/>
              <a:ext cx="3545907" cy="1768997"/>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5145689" y="3500628"/>
            <a:ext cx="12113611" cy="678637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Joris woont binnen kleinschalig wonen voor mensen met een niet aangeboren hersenletsel (NAH). Joris is 23 jaar oud en is op zijn 15e betrokken geweest bij een zwaar auto ongeluk. Zijn hersens zijn hierdoor beschadigd geraakt waardoor hij niet goed meer kan communiceren met de buitenwereld. Spreken lukt niet meer maar zijn emoties tonen lukt prima. </a:t>
            </a:r>
          </a:p>
          <a:p>
            <a:pPr algn="l">
              <a:lnSpc>
                <a:spcPts val="3174"/>
              </a:lnSpc>
            </a:pPr>
            <a:r>
              <a:rPr lang="en-US" sz="2300">
                <a:solidFill>
                  <a:srgbClr val="000000"/>
                </a:solidFill>
                <a:latin typeface="Montserrat"/>
                <a:ea typeface="Montserrat"/>
                <a:cs typeface="Montserrat"/>
                <a:sym typeface="Montserrat"/>
              </a:rPr>
              <a:t>Over het algemeen lacht Joris veel maar de afgelopen weken is Joris steeds vaker boos en soms zelfs agressief als hij in de gezamenlijke woonkamer is waar elke dag de Play list van Jan Smit gemiddeld 2 uur op staat. Henk (een groepsgenoot) is gek op Jan Smit en probeert regelmatig mee te zingen. </a:t>
            </a:r>
          </a:p>
          <a:p>
            <a:pPr algn="l">
              <a:lnSpc>
                <a:spcPts val="3174"/>
              </a:lnSpc>
            </a:pPr>
            <a:endParaRPr lang="en-US" sz="2300">
              <a:solidFill>
                <a:srgbClr val="000000"/>
              </a:solidFill>
              <a:latin typeface="Montserrat"/>
              <a:ea typeface="Montserrat"/>
              <a:cs typeface="Montserrat"/>
              <a:sym typeface="Montserrat"/>
            </a:endParaRP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Wat zou de oorzaak kunnen zijn van de gedragsproblematiek van Joris?</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Welke onderzoeken zou je kunnen doen om deze mogelijke oorzaken te kunnen bevestigen?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Welke acties zou je in kunnen zetten zodat je tegemoet komt aan de behoeftes van meerdere zorgvragers binnen de groep?</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grpSp>
        <p:nvGrpSpPr>
          <p:cNvPr id="6" name="Group 6"/>
          <p:cNvGrpSpPr/>
          <p:nvPr/>
        </p:nvGrpSpPr>
        <p:grpSpPr>
          <a:xfrm>
            <a:off x="-1956251" y="2143234"/>
            <a:ext cx="4769630" cy="476963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9" name="Group 9"/>
          <p:cNvGrpSpPr/>
          <p:nvPr/>
        </p:nvGrpSpPr>
        <p:grpSpPr>
          <a:xfrm>
            <a:off x="669356" y="905786"/>
            <a:ext cx="9099865" cy="1949782"/>
            <a:chOff x="0" y="0"/>
            <a:chExt cx="2396672" cy="513523"/>
          </a:xfrm>
        </p:grpSpPr>
        <p:sp>
          <p:nvSpPr>
            <p:cNvPr id="10" name="Freeform 10"/>
            <p:cNvSpPr/>
            <p:nvPr/>
          </p:nvSpPr>
          <p:spPr>
            <a:xfrm>
              <a:off x="0" y="0"/>
              <a:ext cx="2396672" cy="513523"/>
            </a:xfrm>
            <a:custGeom>
              <a:avLst/>
              <a:gdLst/>
              <a:ahLst/>
              <a:cxnLst/>
              <a:rect l="l" t="t" r="r" b="b"/>
              <a:pathLst>
                <a:path w="2396672" h="513523">
                  <a:moveTo>
                    <a:pt x="43389" y="0"/>
                  </a:moveTo>
                  <a:lnTo>
                    <a:pt x="2353283" y="0"/>
                  </a:lnTo>
                  <a:cubicBezTo>
                    <a:pt x="2377246" y="0"/>
                    <a:pt x="2396672" y="19426"/>
                    <a:pt x="2396672" y="43389"/>
                  </a:cubicBezTo>
                  <a:lnTo>
                    <a:pt x="2396672" y="470133"/>
                  </a:lnTo>
                  <a:cubicBezTo>
                    <a:pt x="2396672" y="494097"/>
                    <a:pt x="2377246" y="513523"/>
                    <a:pt x="2353283" y="513523"/>
                  </a:cubicBezTo>
                  <a:lnTo>
                    <a:pt x="43389" y="513523"/>
                  </a:lnTo>
                  <a:cubicBezTo>
                    <a:pt x="19426" y="513523"/>
                    <a:pt x="0" y="494097"/>
                    <a:pt x="0" y="470133"/>
                  </a:cubicBezTo>
                  <a:lnTo>
                    <a:pt x="0" y="43389"/>
                  </a:lnTo>
                  <a:cubicBezTo>
                    <a:pt x="0" y="19426"/>
                    <a:pt x="19426" y="0"/>
                    <a:pt x="43389" y="0"/>
                  </a:cubicBezTo>
                  <a:close/>
                </a:path>
              </a:pathLst>
            </a:custGeom>
            <a:solidFill>
              <a:srgbClr val="FDFDFB"/>
            </a:solidFill>
          </p:spPr>
          <p:txBody>
            <a:bodyPr/>
            <a:lstStyle/>
            <a:p>
              <a:endParaRPr lang="nl-NL"/>
            </a:p>
          </p:txBody>
        </p:sp>
        <p:sp>
          <p:nvSpPr>
            <p:cNvPr id="11" name="TextBox 11"/>
            <p:cNvSpPr txBox="1"/>
            <p:nvPr/>
          </p:nvSpPr>
          <p:spPr>
            <a:xfrm>
              <a:off x="0" y="0"/>
              <a:ext cx="2396672" cy="513523"/>
            </a:xfrm>
            <a:prstGeom prst="rect">
              <a:avLst/>
            </a:prstGeom>
          </p:spPr>
          <p:txBody>
            <a:bodyPr lIns="50800" tIns="50800" rIns="50800" bIns="50800" rtlCol="0" anchor="ctr"/>
            <a:lstStyle/>
            <a:p>
              <a:pPr algn="ctr">
                <a:lnSpc>
                  <a:spcPts val="2952"/>
                </a:lnSpc>
              </a:pPr>
              <a:endParaRPr/>
            </a:p>
          </p:txBody>
        </p:sp>
      </p:grpSp>
      <p:sp>
        <p:nvSpPr>
          <p:cNvPr id="12" name="TextBox 12"/>
          <p:cNvSpPr txBox="1"/>
          <p:nvPr/>
        </p:nvSpPr>
        <p:spPr>
          <a:xfrm>
            <a:off x="1288020" y="969452"/>
            <a:ext cx="7715339" cy="1641475"/>
          </a:xfrm>
          <a:prstGeom prst="rect">
            <a:avLst/>
          </a:prstGeom>
        </p:spPr>
        <p:txBody>
          <a:bodyPr lIns="0" tIns="0" rIns="0" bIns="0" rtlCol="0" anchor="t">
            <a:spAutoFit/>
          </a:bodyPr>
          <a:lstStyle/>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CASUS JORIS IS AGRESSIEF (GHZ)</a:t>
            </a:r>
          </a:p>
        </p:txBody>
      </p:sp>
      <p:grpSp>
        <p:nvGrpSpPr>
          <p:cNvPr id="13" name="Group 13"/>
          <p:cNvGrpSpPr/>
          <p:nvPr/>
        </p:nvGrpSpPr>
        <p:grpSpPr>
          <a:xfrm>
            <a:off x="15916275" y="-724655"/>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69356" y="1438728"/>
            <a:ext cx="9960736" cy="5653838"/>
            <a:chOff x="0" y="0"/>
            <a:chExt cx="2623404" cy="1489077"/>
          </a:xfrm>
        </p:grpSpPr>
        <p:sp>
          <p:nvSpPr>
            <p:cNvPr id="3" name="Freeform 3"/>
            <p:cNvSpPr/>
            <p:nvPr/>
          </p:nvSpPr>
          <p:spPr>
            <a:xfrm>
              <a:off x="0" y="0"/>
              <a:ext cx="2623404" cy="1489077"/>
            </a:xfrm>
            <a:custGeom>
              <a:avLst/>
              <a:gdLst/>
              <a:ahLst/>
              <a:cxnLst/>
              <a:rect l="l" t="t" r="r" b="b"/>
              <a:pathLst>
                <a:path w="2623404" h="1489077">
                  <a:moveTo>
                    <a:pt x="39639" y="0"/>
                  </a:moveTo>
                  <a:lnTo>
                    <a:pt x="2583764" y="0"/>
                  </a:lnTo>
                  <a:cubicBezTo>
                    <a:pt x="2594277" y="0"/>
                    <a:pt x="2604360" y="4176"/>
                    <a:pt x="2611793" y="11610"/>
                  </a:cubicBezTo>
                  <a:cubicBezTo>
                    <a:pt x="2619227" y="19044"/>
                    <a:pt x="2623404" y="29126"/>
                    <a:pt x="2623404" y="39639"/>
                  </a:cubicBezTo>
                  <a:lnTo>
                    <a:pt x="2623404" y="1449437"/>
                  </a:lnTo>
                  <a:cubicBezTo>
                    <a:pt x="2623404" y="1459950"/>
                    <a:pt x="2619227" y="1470033"/>
                    <a:pt x="2611793" y="1477467"/>
                  </a:cubicBezTo>
                  <a:cubicBezTo>
                    <a:pt x="2604360" y="1484900"/>
                    <a:pt x="2594277" y="1489077"/>
                    <a:pt x="2583764" y="1489077"/>
                  </a:cubicBezTo>
                  <a:lnTo>
                    <a:pt x="39639" y="1489077"/>
                  </a:lnTo>
                  <a:cubicBezTo>
                    <a:pt x="29126" y="1489077"/>
                    <a:pt x="19044" y="1484900"/>
                    <a:pt x="11610" y="1477467"/>
                  </a:cubicBezTo>
                  <a:cubicBezTo>
                    <a:pt x="4176" y="1470033"/>
                    <a:pt x="0" y="1459950"/>
                    <a:pt x="0" y="1449437"/>
                  </a:cubicBezTo>
                  <a:lnTo>
                    <a:pt x="0" y="39639"/>
                  </a:lnTo>
                  <a:cubicBezTo>
                    <a:pt x="0" y="29126"/>
                    <a:pt x="4176" y="19044"/>
                    <a:pt x="11610" y="11610"/>
                  </a:cubicBezTo>
                  <a:cubicBezTo>
                    <a:pt x="19044" y="4176"/>
                    <a:pt x="29126" y="0"/>
                    <a:pt x="39639" y="0"/>
                  </a:cubicBezTo>
                  <a:close/>
                </a:path>
              </a:pathLst>
            </a:custGeom>
            <a:solidFill>
              <a:srgbClr val="FDFDFB"/>
            </a:solidFill>
          </p:spPr>
          <p:txBody>
            <a:bodyPr/>
            <a:lstStyle/>
            <a:p>
              <a:endParaRPr lang="nl-NL"/>
            </a:p>
          </p:txBody>
        </p:sp>
        <p:sp>
          <p:nvSpPr>
            <p:cNvPr id="4" name="TextBox 4"/>
            <p:cNvSpPr txBox="1"/>
            <p:nvPr/>
          </p:nvSpPr>
          <p:spPr>
            <a:xfrm>
              <a:off x="0" y="0"/>
              <a:ext cx="2623404" cy="1489077"/>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144000" y="3064971"/>
            <a:ext cx="8281655" cy="6904830"/>
          </a:xfrm>
          <a:custGeom>
            <a:avLst/>
            <a:gdLst/>
            <a:ahLst/>
            <a:cxnLst/>
            <a:rect l="l" t="t" r="r" b="b"/>
            <a:pathLst>
              <a:path w="8281655" h="6904830">
                <a:moveTo>
                  <a:pt x="0" y="0"/>
                </a:moveTo>
                <a:lnTo>
                  <a:pt x="8281655" y="0"/>
                </a:lnTo>
                <a:lnTo>
                  <a:pt x="8281655" y="6904830"/>
                </a:lnTo>
                <a:lnTo>
                  <a:pt x="0" y="6904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0962651" y="4761315"/>
            <a:ext cx="4644353" cy="3024635"/>
          </a:xfrm>
          <a:custGeom>
            <a:avLst/>
            <a:gdLst/>
            <a:ahLst/>
            <a:cxnLst/>
            <a:rect l="l" t="t" r="r" b="b"/>
            <a:pathLst>
              <a:path w="4644353" h="3024635">
                <a:moveTo>
                  <a:pt x="0" y="0"/>
                </a:moveTo>
                <a:lnTo>
                  <a:pt x="4644353" y="0"/>
                </a:lnTo>
                <a:lnTo>
                  <a:pt x="4644353" y="3024635"/>
                </a:lnTo>
                <a:lnTo>
                  <a:pt x="0" y="30246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1474147" y="3731514"/>
            <a:ext cx="7669853" cy="27858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Zorg ervoor dat het youtube filmpje niet zichtbaar is op het bord. </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Muziek en merknamen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Speel het fragment 1 x helemaal af zonder beeld, vervolgens met beeld</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Laat de studenten hun score bijhouden. </a:t>
            </a:r>
          </a:p>
          <a:p>
            <a:pPr algn="l">
              <a:lnSpc>
                <a:spcPts val="3174"/>
              </a:lnSpc>
            </a:pPr>
            <a:r>
              <a:rPr lang="en-US" sz="2300" b="1">
                <a:solidFill>
                  <a:srgbClr val="000000"/>
                </a:solidFill>
                <a:latin typeface="Montserrat Bold"/>
                <a:ea typeface="Montserrat Bold"/>
                <a:cs typeface="Montserrat Bold"/>
                <a:sym typeface="Montserrat Bold"/>
              </a:rPr>
              <a:t>Klik </a:t>
            </a:r>
            <a:r>
              <a:rPr lang="en-US" sz="2300" b="1" u="sng">
                <a:solidFill>
                  <a:srgbClr val="000000"/>
                </a:solidFill>
                <a:latin typeface="Montserrat Bold"/>
                <a:ea typeface="Montserrat Bold"/>
                <a:cs typeface="Montserrat Bold"/>
                <a:sym typeface="Montserrat Bold"/>
                <a:hlinkClick r:id="rId6" tooltip="https://www.youtube.com/watch?v=e5WjNctir5o"/>
              </a:rPr>
              <a:t>hier </a:t>
            </a:r>
            <a:r>
              <a:rPr lang="en-US" sz="2300" b="1">
                <a:solidFill>
                  <a:srgbClr val="000000"/>
                </a:solidFill>
                <a:latin typeface="Montserrat Bold"/>
                <a:ea typeface="Montserrat Bold"/>
                <a:cs typeface="Montserrat Bold"/>
                <a:sym typeface="Montserrat Bold"/>
              </a:rPr>
              <a:t>voor de link naar het filmpje</a:t>
            </a:r>
          </a:p>
        </p:txBody>
      </p:sp>
      <p:sp>
        <p:nvSpPr>
          <p:cNvPr id="8" name="TextBox 8"/>
          <p:cNvSpPr txBox="1"/>
          <p:nvPr/>
        </p:nvSpPr>
        <p:spPr>
          <a:xfrm>
            <a:off x="1474147" y="1902639"/>
            <a:ext cx="7229807" cy="164147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ENERGIZER MUZIEK EN HERKENNING</a:t>
            </a:r>
          </a:p>
        </p:txBody>
      </p:sp>
      <p:grpSp>
        <p:nvGrpSpPr>
          <p:cNvPr id="9" name="Group 9"/>
          <p:cNvGrpSpPr/>
          <p:nvPr/>
        </p:nvGrpSpPr>
        <p:grpSpPr>
          <a:xfrm>
            <a:off x="-1055849" y="7092566"/>
            <a:ext cx="3903144" cy="3903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2" name="Group 12"/>
          <p:cNvGrpSpPr/>
          <p:nvPr/>
        </p:nvGrpSpPr>
        <p:grpSpPr>
          <a:xfrm>
            <a:off x="14750993" y="-724655"/>
            <a:ext cx="4494269" cy="449426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934141" y="-2144705"/>
            <a:ext cx="20921461" cy="15490699"/>
          </a:xfrm>
          <a:custGeom>
            <a:avLst/>
            <a:gdLst/>
            <a:ahLst/>
            <a:cxnLst/>
            <a:rect l="l" t="t" r="r" b="b"/>
            <a:pathLst>
              <a:path w="20921461" h="15490699">
                <a:moveTo>
                  <a:pt x="0" y="0"/>
                </a:moveTo>
                <a:lnTo>
                  <a:pt x="20921461" y="0"/>
                </a:lnTo>
                <a:lnTo>
                  <a:pt x="20921461" y="15490699"/>
                </a:lnTo>
                <a:lnTo>
                  <a:pt x="0" y="1549069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3420481" y="3612123"/>
            <a:ext cx="346442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A1C20"/>
                </a:solidFill>
                <a:latin typeface="Montserrat Bold"/>
                <a:ea typeface="Montserrat Bold"/>
                <a:cs typeface="Montserrat Bold"/>
                <a:sym typeface="Montserrat Bold"/>
              </a:rPr>
              <a:t>EVALUATIE:</a:t>
            </a:r>
          </a:p>
        </p:txBody>
      </p:sp>
      <p:sp>
        <p:nvSpPr>
          <p:cNvPr id="4" name="Freeform 4"/>
          <p:cNvSpPr/>
          <p:nvPr/>
        </p:nvSpPr>
        <p:spPr>
          <a:xfrm>
            <a:off x="10568568" y="5143500"/>
            <a:ext cx="6690732" cy="4114800"/>
          </a:xfrm>
          <a:custGeom>
            <a:avLst/>
            <a:gdLst/>
            <a:ahLst/>
            <a:cxnLst/>
            <a:rect l="l" t="t" r="r" b="b"/>
            <a:pathLst>
              <a:path w="6690732" h="4114800">
                <a:moveTo>
                  <a:pt x="0" y="0"/>
                </a:moveTo>
                <a:lnTo>
                  <a:pt x="6690732" y="0"/>
                </a:lnTo>
                <a:lnTo>
                  <a:pt x="66907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11273721" y="3971425"/>
            <a:ext cx="2487540" cy="1483196"/>
          </a:xfrm>
          <a:custGeom>
            <a:avLst/>
            <a:gdLst/>
            <a:ahLst/>
            <a:cxnLst/>
            <a:rect l="l" t="t" r="r" b="b"/>
            <a:pathLst>
              <a:path w="2487540" h="1483196">
                <a:moveTo>
                  <a:pt x="0" y="0"/>
                </a:moveTo>
                <a:lnTo>
                  <a:pt x="2487540" y="0"/>
                </a:lnTo>
                <a:lnTo>
                  <a:pt x="2487540" y="1483195"/>
                </a:lnTo>
                <a:lnTo>
                  <a:pt x="0" y="1483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 name="Freeform 6"/>
          <p:cNvSpPr/>
          <p:nvPr/>
        </p:nvSpPr>
        <p:spPr>
          <a:xfrm flipH="1">
            <a:off x="13761261" y="2928202"/>
            <a:ext cx="2487540" cy="1483196"/>
          </a:xfrm>
          <a:custGeom>
            <a:avLst/>
            <a:gdLst/>
            <a:ahLst/>
            <a:cxnLst/>
            <a:rect l="l" t="t" r="r" b="b"/>
            <a:pathLst>
              <a:path w="2487540" h="1483196">
                <a:moveTo>
                  <a:pt x="2487540" y="0"/>
                </a:moveTo>
                <a:lnTo>
                  <a:pt x="0" y="0"/>
                </a:lnTo>
                <a:lnTo>
                  <a:pt x="0" y="1483195"/>
                </a:lnTo>
                <a:lnTo>
                  <a:pt x="2487540" y="1483195"/>
                </a:lnTo>
                <a:lnTo>
                  <a:pt x="24875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7" name="Group 7"/>
          <p:cNvGrpSpPr/>
          <p:nvPr/>
        </p:nvGrpSpPr>
        <p:grpSpPr>
          <a:xfrm>
            <a:off x="1028700" y="1028700"/>
            <a:ext cx="9539868" cy="2210701"/>
            <a:chOff x="0" y="0"/>
            <a:chExt cx="2512558" cy="582242"/>
          </a:xfrm>
        </p:grpSpPr>
        <p:sp>
          <p:nvSpPr>
            <p:cNvPr id="8" name="Freeform 8"/>
            <p:cNvSpPr/>
            <p:nvPr/>
          </p:nvSpPr>
          <p:spPr>
            <a:xfrm>
              <a:off x="0" y="0"/>
              <a:ext cx="2512558" cy="582242"/>
            </a:xfrm>
            <a:custGeom>
              <a:avLst/>
              <a:gdLst/>
              <a:ahLst/>
              <a:cxnLst/>
              <a:rect l="l" t="t" r="r" b="b"/>
              <a:pathLst>
                <a:path w="2512558" h="582242">
                  <a:moveTo>
                    <a:pt x="41388" y="0"/>
                  </a:moveTo>
                  <a:lnTo>
                    <a:pt x="2471170" y="0"/>
                  </a:lnTo>
                  <a:cubicBezTo>
                    <a:pt x="2494028" y="0"/>
                    <a:pt x="2512558" y="18530"/>
                    <a:pt x="2512558" y="41388"/>
                  </a:cubicBezTo>
                  <a:lnTo>
                    <a:pt x="2512558" y="540854"/>
                  </a:lnTo>
                  <a:cubicBezTo>
                    <a:pt x="2512558" y="563712"/>
                    <a:pt x="2494028" y="582242"/>
                    <a:pt x="2471170" y="582242"/>
                  </a:cubicBezTo>
                  <a:lnTo>
                    <a:pt x="41388" y="582242"/>
                  </a:lnTo>
                  <a:cubicBezTo>
                    <a:pt x="18530" y="582242"/>
                    <a:pt x="0" y="563712"/>
                    <a:pt x="0" y="540854"/>
                  </a:cubicBezTo>
                  <a:lnTo>
                    <a:pt x="0" y="41388"/>
                  </a:lnTo>
                  <a:cubicBezTo>
                    <a:pt x="0" y="18530"/>
                    <a:pt x="18530" y="0"/>
                    <a:pt x="41388" y="0"/>
                  </a:cubicBezTo>
                  <a:close/>
                </a:path>
              </a:pathLst>
            </a:custGeom>
            <a:solidFill>
              <a:srgbClr val="FDFDFB"/>
            </a:solidFill>
          </p:spPr>
          <p:txBody>
            <a:bodyPr/>
            <a:lstStyle/>
            <a:p>
              <a:endParaRPr lang="nl-NL"/>
            </a:p>
          </p:txBody>
        </p:sp>
        <p:sp>
          <p:nvSpPr>
            <p:cNvPr id="9" name="TextBox 9"/>
            <p:cNvSpPr txBox="1"/>
            <p:nvPr/>
          </p:nvSpPr>
          <p:spPr>
            <a:xfrm>
              <a:off x="0" y="0"/>
              <a:ext cx="2512558" cy="582242"/>
            </a:xfrm>
            <a:prstGeom prst="rect">
              <a:avLst/>
            </a:prstGeom>
          </p:spPr>
          <p:txBody>
            <a:bodyPr lIns="50800" tIns="50800" rIns="50800" bIns="50800" rtlCol="0" anchor="ctr"/>
            <a:lstStyle/>
            <a:p>
              <a:pPr algn="ctr">
                <a:lnSpc>
                  <a:spcPts val="2952"/>
                </a:lnSpc>
              </a:pPr>
              <a:endParaRPr/>
            </a:p>
          </p:txBody>
        </p:sp>
      </p:grpSp>
      <p:sp>
        <p:nvSpPr>
          <p:cNvPr id="10" name="TextBox 10"/>
          <p:cNvSpPr txBox="1"/>
          <p:nvPr/>
        </p:nvSpPr>
        <p:spPr>
          <a:xfrm>
            <a:off x="1641481" y="1325448"/>
            <a:ext cx="4811254" cy="784225"/>
          </a:xfrm>
          <a:prstGeom prst="rect">
            <a:avLst/>
          </a:prstGeom>
        </p:spPr>
        <p:txBody>
          <a:bodyPr lIns="0" tIns="0" rIns="0" bIns="0" rtlCol="0" anchor="t">
            <a:spAutoFit/>
          </a:bodyPr>
          <a:lstStyle/>
          <a:p>
            <a:pPr marL="0" lvl="0" indent="0" algn="l">
              <a:lnSpc>
                <a:spcPts val="6799"/>
              </a:lnSpc>
              <a:spcBef>
                <a:spcPct val="0"/>
              </a:spcBef>
            </a:pPr>
            <a:r>
              <a:rPr lang="en-US" sz="3999" b="1" spc="235" dirty="0">
                <a:solidFill>
                  <a:srgbClr val="F79E67"/>
                </a:solidFill>
                <a:latin typeface="Montserrat Bold"/>
                <a:ea typeface="Montserrat Bold"/>
                <a:cs typeface="Montserrat Bold"/>
                <a:sym typeface="Montserrat Bold"/>
              </a:rPr>
              <a:t>OPDRACHTEN:</a:t>
            </a:r>
          </a:p>
        </p:txBody>
      </p:sp>
      <p:sp>
        <p:nvSpPr>
          <p:cNvPr id="11" name="TextBox 11"/>
          <p:cNvSpPr txBox="1"/>
          <p:nvPr/>
        </p:nvSpPr>
        <p:spPr>
          <a:xfrm>
            <a:off x="1641481" y="2207376"/>
            <a:ext cx="8604370" cy="38557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Maak voor deze les opdrachten 1, 2 &amp; 3 van les 4. </a:t>
            </a:r>
          </a:p>
        </p:txBody>
      </p:sp>
      <p:grpSp>
        <p:nvGrpSpPr>
          <p:cNvPr id="12" name="Group 12"/>
          <p:cNvGrpSpPr/>
          <p:nvPr/>
        </p:nvGrpSpPr>
        <p:grpSpPr>
          <a:xfrm>
            <a:off x="1028700" y="8871228"/>
            <a:ext cx="9539868" cy="1837860"/>
            <a:chOff x="0" y="0"/>
            <a:chExt cx="2512558" cy="484046"/>
          </a:xfrm>
        </p:grpSpPr>
        <p:sp>
          <p:nvSpPr>
            <p:cNvPr id="13" name="Freeform 13"/>
            <p:cNvSpPr/>
            <p:nvPr/>
          </p:nvSpPr>
          <p:spPr>
            <a:xfrm>
              <a:off x="0" y="0"/>
              <a:ext cx="2512558" cy="484046"/>
            </a:xfrm>
            <a:custGeom>
              <a:avLst/>
              <a:gdLst/>
              <a:ahLst/>
              <a:cxnLst/>
              <a:rect l="l" t="t" r="r" b="b"/>
              <a:pathLst>
                <a:path w="2512558" h="484046">
                  <a:moveTo>
                    <a:pt x="41388" y="0"/>
                  </a:moveTo>
                  <a:lnTo>
                    <a:pt x="2471170" y="0"/>
                  </a:lnTo>
                  <a:cubicBezTo>
                    <a:pt x="2494028" y="0"/>
                    <a:pt x="2512558" y="18530"/>
                    <a:pt x="2512558" y="41388"/>
                  </a:cubicBezTo>
                  <a:lnTo>
                    <a:pt x="2512558" y="442657"/>
                  </a:lnTo>
                  <a:cubicBezTo>
                    <a:pt x="2512558" y="465515"/>
                    <a:pt x="2494028" y="484046"/>
                    <a:pt x="2471170" y="484046"/>
                  </a:cubicBezTo>
                  <a:lnTo>
                    <a:pt x="41388" y="484046"/>
                  </a:lnTo>
                  <a:cubicBezTo>
                    <a:pt x="18530" y="484046"/>
                    <a:pt x="0" y="465515"/>
                    <a:pt x="0" y="442657"/>
                  </a:cubicBezTo>
                  <a:lnTo>
                    <a:pt x="0" y="41388"/>
                  </a:lnTo>
                  <a:cubicBezTo>
                    <a:pt x="0" y="18530"/>
                    <a:pt x="18530" y="0"/>
                    <a:pt x="41388" y="0"/>
                  </a:cubicBezTo>
                  <a:close/>
                </a:path>
              </a:pathLst>
            </a:custGeom>
            <a:solidFill>
              <a:srgbClr val="FDFDFB"/>
            </a:solidFill>
          </p:spPr>
          <p:txBody>
            <a:bodyPr/>
            <a:lstStyle/>
            <a:p>
              <a:endParaRPr lang="nl-NL"/>
            </a:p>
          </p:txBody>
        </p:sp>
        <p:sp>
          <p:nvSpPr>
            <p:cNvPr id="14" name="TextBox 14"/>
            <p:cNvSpPr txBox="1"/>
            <p:nvPr/>
          </p:nvSpPr>
          <p:spPr>
            <a:xfrm>
              <a:off x="0" y="0"/>
              <a:ext cx="2512558" cy="484046"/>
            </a:xfrm>
            <a:prstGeom prst="rect">
              <a:avLst/>
            </a:prstGeom>
          </p:spPr>
          <p:txBody>
            <a:bodyPr lIns="50800" tIns="50800" rIns="50800" bIns="50800" rtlCol="0" anchor="ctr"/>
            <a:lstStyle/>
            <a:p>
              <a:pPr algn="ctr">
                <a:lnSpc>
                  <a:spcPts val="2952"/>
                </a:lnSpc>
              </a:pPr>
              <a:endParaRPr/>
            </a:p>
          </p:txBody>
        </p:sp>
      </p:grpSp>
      <p:sp>
        <p:nvSpPr>
          <p:cNvPr id="15" name="Freeform 15"/>
          <p:cNvSpPr/>
          <p:nvPr/>
        </p:nvSpPr>
        <p:spPr>
          <a:xfrm>
            <a:off x="1373473" y="9214354"/>
            <a:ext cx="8850322" cy="732510"/>
          </a:xfrm>
          <a:custGeom>
            <a:avLst/>
            <a:gdLst/>
            <a:ahLst/>
            <a:cxnLst/>
            <a:rect l="l" t="t" r="r" b="b"/>
            <a:pathLst>
              <a:path w="8850322" h="732510">
                <a:moveTo>
                  <a:pt x="0" y="0"/>
                </a:moveTo>
                <a:lnTo>
                  <a:pt x="8850322" y="0"/>
                </a:lnTo>
                <a:lnTo>
                  <a:pt x="8850322" y="732509"/>
                </a:lnTo>
                <a:lnTo>
                  <a:pt x="0" y="732509"/>
                </a:lnTo>
                <a:lnTo>
                  <a:pt x="0" y="0"/>
                </a:lnTo>
                <a:close/>
              </a:path>
            </a:pathLst>
          </a:custGeom>
          <a:blipFill>
            <a:blip r:embed="rId10"/>
            <a:stretch>
              <a:fillRect/>
            </a:stretch>
          </a:blipFill>
        </p:spPr>
        <p:txBody>
          <a:bodyPr/>
          <a:lstStyle/>
          <a:p>
            <a:endParaRPr lang="nl-NL"/>
          </a:p>
        </p:txBody>
      </p:sp>
      <p:grpSp>
        <p:nvGrpSpPr>
          <p:cNvPr id="16" name="Group 16"/>
          <p:cNvGrpSpPr/>
          <p:nvPr/>
        </p:nvGrpSpPr>
        <p:grpSpPr>
          <a:xfrm>
            <a:off x="5376882" y="9258300"/>
            <a:ext cx="1126450" cy="688563"/>
            <a:chOff x="0" y="0"/>
            <a:chExt cx="296678" cy="181350"/>
          </a:xfrm>
        </p:grpSpPr>
        <p:sp>
          <p:nvSpPr>
            <p:cNvPr id="17" name="Freeform 17"/>
            <p:cNvSpPr/>
            <p:nvPr/>
          </p:nvSpPr>
          <p:spPr>
            <a:xfrm>
              <a:off x="0" y="0"/>
              <a:ext cx="296678" cy="181350"/>
            </a:xfrm>
            <a:custGeom>
              <a:avLst/>
              <a:gdLst/>
              <a:ahLst/>
              <a:cxnLst/>
              <a:rect l="l" t="t" r="r" b="b"/>
              <a:pathLst>
                <a:path w="296678" h="181350">
                  <a:moveTo>
                    <a:pt x="0" y="0"/>
                  </a:moveTo>
                  <a:lnTo>
                    <a:pt x="296678" y="0"/>
                  </a:lnTo>
                  <a:lnTo>
                    <a:pt x="296678" y="181350"/>
                  </a:lnTo>
                  <a:lnTo>
                    <a:pt x="0" y="181350"/>
                  </a:lnTo>
                  <a:close/>
                </a:path>
              </a:pathLst>
            </a:custGeom>
            <a:solidFill>
              <a:srgbClr val="FFFFFF"/>
            </a:solidFill>
          </p:spPr>
          <p:txBody>
            <a:bodyPr/>
            <a:lstStyle/>
            <a:p>
              <a:endParaRPr lang="nl-NL"/>
            </a:p>
          </p:txBody>
        </p:sp>
        <p:sp>
          <p:nvSpPr>
            <p:cNvPr id="18" name="TextBox 18"/>
            <p:cNvSpPr txBox="1"/>
            <p:nvPr/>
          </p:nvSpPr>
          <p:spPr>
            <a:xfrm>
              <a:off x="0" y="0"/>
              <a:ext cx="296678" cy="181350"/>
            </a:xfrm>
            <a:prstGeom prst="rect">
              <a:avLst/>
            </a:prstGeom>
          </p:spPr>
          <p:txBody>
            <a:bodyPr lIns="50800" tIns="50800" rIns="50800" bIns="50800" rtlCol="0" anchor="ctr"/>
            <a:lstStyle/>
            <a:p>
              <a:pPr algn="ctr">
                <a:lnSpc>
                  <a:spcPts val="2952"/>
                </a:lnSpc>
              </a:pPr>
              <a:endParaRPr/>
            </a:p>
          </p:txBody>
        </p:sp>
      </p:grpSp>
      <p:sp>
        <p:nvSpPr>
          <p:cNvPr id="19" name="Freeform 19"/>
          <p:cNvSpPr/>
          <p:nvPr/>
        </p:nvSpPr>
        <p:spPr>
          <a:xfrm>
            <a:off x="5457580" y="9332419"/>
            <a:ext cx="1036227" cy="518113"/>
          </a:xfrm>
          <a:custGeom>
            <a:avLst/>
            <a:gdLst/>
            <a:ahLst/>
            <a:cxnLst/>
            <a:rect l="l" t="t" r="r" b="b"/>
            <a:pathLst>
              <a:path w="1036227" h="518113">
                <a:moveTo>
                  <a:pt x="0" y="0"/>
                </a:moveTo>
                <a:lnTo>
                  <a:pt x="1036227" y="0"/>
                </a:lnTo>
                <a:lnTo>
                  <a:pt x="1036227" y="518114"/>
                </a:lnTo>
                <a:lnTo>
                  <a:pt x="0" y="518114"/>
                </a:lnTo>
                <a:lnTo>
                  <a:pt x="0" y="0"/>
                </a:lnTo>
                <a:close/>
              </a:path>
            </a:pathLst>
          </a:custGeom>
          <a:blipFill>
            <a:blip r:embed="rId11"/>
            <a:stretch>
              <a:fillRect/>
            </a:stretch>
          </a:blipFill>
        </p:spPr>
        <p:txBody>
          <a:bodyPr/>
          <a:lstStyle/>
          <a:p>
            <a:endParaRPr lang="nl-NL"/>
          </a:p>
        </p:txBody>
      </p:sp>
      <p:grpSp>
        <p:nvGrpSpPr>
          <p:cNvPr id="20" name="Group 20"/>
          <p:cNvGrpSpPr/>
          <p:nvPr/>
        </p:nvGrpSpPr>
        <p:grpSpPr>
          <a:xfrm>
            <a:off x="1231194" y="9332419"/>
            <a:ext cx="1344556" cy="729863"/>
            <a:chOff x="0" y="0"/>
            <a:chExt cx="354122" cy="192227"/>
          </a:xfrm>
        </p:grpSpPr>
        <p:sp>
          <p:nvSpPr>
            <p:cNvPr id="21" name="Freeform 21"/>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2" name="TextBox 22"/>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grpSp>
        <p:nvGrpSpPr>
          <p:cNvPr id="23" name="Group 23"/>
          <p:cNvGrpSpPr/>
          <p:nvPr/>
        </p:nvGrpSpPr>
        <p:grpSpPr>
          <a:xfrm>
            <a:off x="1467092" y="9697351"/>
            <a:ext cx="1344556" cy="729863"/>
            <a:chOff x="0" y="0"/>
            <a:chExt cx="354122" cy="192227"/>
          </a:xfrm>
        </p:grpSpPr>
        <p:sp>
          <p:nvSpPr>
            <p:cNvPr id="24" name="Freeform 24"/>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5" name="TextBox 25"/>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sp>
        <p:nvSpPr>
          <p:cNvPr id="26" name="Freeform 26"/>
          <p:cNvSpPr/>
          <p:nvPr/>
        </p:nvSpPr>
        <p:spPr>
          <a:xfrm>
            <a:off x="1622161" y="9258300"/>
            <a:ext cx="764791" cy="688563"/>
          </a:xfrm>
          <a:custGeom>
            <a:avLst/>
            <a:gdLst/>
            <a:ahLst/>
            <a:cxnLst/>
            <a:rect l="l" t="t" r="r" b="b"/>
            <a:pathLst>
              <a:path w="764791" h="688563">
                <a:moveTo>
                  <a:pt x="0" y="0"/>
                </a:moveTo>
                <a:lnTo>
                  <a:pt x="764792" y="0"/>
                </a:lnTo>
                <a:lnTo>
                  <a:pt x="764792" y="688563"/>
                </a:lnTo>
                <a:lnTo>
                  <a:pt x="0" y="688563"/>
                </a:lnTo>
                <a:lnTo>
                  <a:pt x="0" y="0"/>
                </a:lnTo>
                <a:close/>
              </a:path>
            </a:pathLst>
          </a:custGeom>
          <a:blipFill>
            <a:blip r:embed="rId12"/>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Aangepast</PresentationFormat>
  <Paragraphs>41</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Montserrat Bold</vt:lpstr>
      <vt:lpstr>Montserrat</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DaDOM les 4 activiteiten die je kan toepassen</dc:title>
  <dc:creator>Julia Teeninga</dc:creator>
  <cp:lastModifiedBy>Julia Teeninga</cp:lastModifiedBy>
  <cp:revision>3</cp:revision>
  <dcterms:created xsi:type="dcterms:W3CDTF">2006-08-16T00:00:00Z</dcterms:created>
  <dcterms:modified xsi:type="dcterms:W3CDTF">2024-11-05T08:58:09Z</dcterms:modified>
  <dc:identifier>DAF-Kj6X05Q</dc:identifier>
</cp:coreProperties>
</file>